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59" r:id="rId5"/>
  </p:sldMasterIdLst>
  <p:notesMasterIdLst>
    <p:notesMasterId r:id="rId50"/>
  </p:notesMasterIdLst>
  <p:handoutMasterIdLst>
    <p:handoutMasterId r:id="rId51"/>
  </p:handoutMasterIdLst>
  <p:sldIdLst>
    <p:sldId id="327" r:id="rId6"/>
    <p:sldId id="330" r:id="rId7"/>
    <p:sldId id="331" r:id="rId8"/>
    <p:sldId id="332" r:id="rId9"/>
    <p:sldId id="298" r:id="rId10"/>
    <p:sldId id="263" r:id="rId11"/>
    <p:sldId id="299" r:id="rId12"/>
    <p:sldId id="302" r:id="rId13"/>
    <p:sldId id="264" r:id="rId14"/>
    <p:sldId id="266" r:id="rId15"/>
    <p:sldId id="265" r:id="rId16"/>
    <p:sldId id="276" r:id="rId17"/>
    <p:sldId id="303" r:id="rId18"/>
    <p:sldId id="293" r:id="rId19"/>
    <p:sldId id="277" r:id="rId20"/>
    <p:sldId id="333"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334" r:id="rId38"/>
    <p:sldId id="296" r:id="rId39"/>
    <p:sldId id="318" r:id="rId40"/>
    <p:sldId id="319" r:id="rId41"/>
    <p:sldId id="321" r:id="rId42"/>
    <p:sldId id="322" r:id="rId43"/>
    <p:sldId id="323" r:id="rId44"/>
    <p:sldId id="324" r:id="rId45"/>
    <p:sldId id="288" r:id="rId46"/>
    <p:sldId id="289" r:id="rId47"/>
    <p:sldId id="320" r:id="rId48"/>
    <p:sldId id="274"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876"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hyperlink" Target="https://github.com/scissory/applied-data-science-capstone/blob/e47e4f4d0e8be119f3e5cb0e736579ee4e0d95ee/EDA%20Visualization.ipynb" TargetMode="Externa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hyperlink" Target="https://github.com/scissory/applied-data-science-capstone/blob/e47e4f4d0e8be119f3e5cb0e736579ee4e0d95ee/EDA%20SQL.ipynb" TargetMode="Externa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hyperlink" Target="https://github.com/scissory/applied-data-science-capstone/blob/e47e4f4d0e8be119f3e5cb0e736579ee4e0d95ee/Folium%20lab.ipynb" TargetMode="Externa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25.svg"/></Relationships>
</file>

<file path=ppt/diagrams/_rels/data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1.svg"/><Relationship Id="rId7" Type="http://schemas.openxmlformats.org/officeDocument/2006/relationships/image" Target="../media/image29.svg"/><Relationship Id="rId2" Type="http://schemas.openxmlformats.org/officeDocument/2006/relationships/image" Target="../media/image30.png"/><Relationship Id="rId1" Type="http://schemas.openxmlformats.org/officeDocument/2006/relationships/hyperlink" Target="https://github.com/scissory/applied-data-science-capstone/blob/e47e4f4d0e8be119f3e5cb0e736579ee4e0d95ee/dashboard%20app.py" TargetMode="External"/><Relationship Id="rId6" Type="http://schemas.openxmlformats.org/officeDocument/2006/relationships/image" Target="../media/image28.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25.svg"/></Relationships>
</file>

<file path=ppt/diagrams/_rels/data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hyperlink" Target="https://github.com/scissory/applied-data-science-capstone/blob/e47e4f4d0e8be119f3e5cb0e736579ee4e0d95ee/EDA%20Visualization.ipynb"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hyperlink" Target="https://github.com/scissory/applied-data-science-capstone/blob/e47e4f4d0e8be119f3e5cb0e736579ee4e0d95ee/EDA%20SQL.ipynb"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4.png"/><Relationship Id="rId7" Type="http://schemas.openxmlformats.org/officeDocument/2006/relationships/image" Target="../media/image2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hyperlink" Target="https://github.com/scissory/applied-data-science-capstone/blob/e47e4f4d0e8be119f3e5cb0e736579ee4e0d95ee/Folium%20lab.ipyn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8.png"/><Relationship Id="rId7" Type="http://schemas.openxmlformats.org/officeDocument/2006/relationships/image" Target="../media/image2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9.svg"/><Relationship Id="rId9" Type="http://schemas.openxmlformats.org/officeDocument/2006/relationships/hyperlink" Target="https://github.com/scissory/applied-data-science-capstone/blob/e47e4f4d0e8be119f3e5cb0e736579ee4e0d95ee/dashboard%20app.py"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0DFDB9-1E86-42CD-B28D-ABF388593D36}" type="doc">
      <dgm:prSet loTypeId="urn:microsoft.com/office/officeart/2005/8/layout/hChevron3" loCatId="process" qsTypeId="urn:microsoft.com/office/officeart/2005/8/quickstyle/simple4" qsCatId="simple" csTypeId="urn:microsoft.com/office/officeart/2005/8/colors/colorful1" csCatId="colorful" phldr="1"/>
      <dgm:spPr/>
      <dgm:t>
        <a:bodyPr/>
        <a:lstStyle/>
        <a:p>
          <a:endParaRPr lang="en-US"/>
        </a:p>
      </dgm:t>
    </dgm:pt>
    <dgm:pt modelId="{51BA3767-8C1C-46C2-AC6E-303E551BC305}">
      <dgm:prSet/>
      <dgm:spPr/>
      <dgm:t>
        <a:bodyPr/>
        <a:lstStyle/>
        <a:p>
          <a:pPr>
            <a:lnSpc>
              <a:spcPct val="100000"/>
            </a:lnSpc>
            <a:defRPr b="1"/>
          </a:pPr>
          <a:r>
            <a:rPr lang="en-US" b="0" i="0" baseline="0"/>
            <a:t>This capstone project focuses on predicting the successful landing of the SpaceX Falcon 9 first stage using multiple machine learning classification techniques.</a:t>
          </a:r>
          <a:endParaRPr lang="en-US"/>
        </a:p>
      </dgm:t>
    </dgm:pt>
    <dgm:pt modelId="{B9ED00A3-46C8-4A8F-8301-0B548F771ABC}" type="parTrans" cxnId="{12A50918-B4D9-45C5-8BA3-DF1B84ABDB5F}">
      <dgm:prSet/>
      <dgm:spPr/>
      <dgm:t>
        <a:bodyPr/>
        <a:lstStyle/>
        <a:p>
          <a:endParaRPr lang="en-US"/>
        </a:p>
      </dgm:t>
    </dgm:pt>
    <dgm:pt modelId="{C8BFF759-F933-453A-AE2E-FED91BF3FA0F}" type="sibTrans" cxnId="{12A50918-B4D9-45C5-8BA3-DF1B84ABDB5F}">
      <dgm:prSet/>
      <dgm:spPr/>
      <dgm:t>
        <a:bodyPr/>
        <a:lstStyle/>
        <a:p>
          <a:endParaRPr lang="en-US"/>
        </a:p>
      </dgm:t>
    </dgm:pt>
    <dgm:pt modelId="{79ED5CA6-99C8-4A1B-AE95-F4401046C67C}">
      <dgm:prSet/>
      <dgm:spPr/>
      <dgm:t>
        <a:bodyPr/>
        <a:lstStyle/>
        <a:p>
          <a:pPr>
            <a:lnSpc>
              <a:spcPct val="100000"/>
            </a:lnSpc>
            <a:defRPr b="1"/>
          </a:pPr>
          <a:r>
            <a:rPr lang="en-US" b="0" i="0" baseline="0"/>
            <a:t>The project follows a structured process:</a:t>
          </a:r>
          <a:endParaRPr lang="en-US"/>
        </a:p>
      </dgm:t>
    </dgm:pt>
    <dgm:pt modelId="{2E54EB19-9147-45D9-BE50-78FAE23F0236}" type="parTrans" cxnId="{8497592E-82DA-47B8-A99D-CB10C0351A57}">
      <dgm:prSet/>
      <dgm:spPr/>
      <dgm:t>
        <a:bodyPr/>
        <a:lstStyle/>
        <a:p>
          <a:endParaRPr lang="en-US"/>
        </a:p>
      </dgm:t>
    </dgm:pt>
    <dgm:pt modelId="{1BA4DBEE-4165-4DAA-B290-E4DF95B2B37C}" type="sibTrans" cxnId="{8497592E-82DA-47B8-A99D-CB10C0351A57}">
      <dgm:prSet/>
      <dgm:spPr/>
      <dgm:t>
        <a:bodyPr/>
        <a:lstStyle/>
        <a:p>
          <a:endParaRPr lang="en-US"/>
        </a:p>
      </dgm:t>
    </dgm:pt>
    <dgm:pt modelId="{E3D4CD08-7B4E-452A-981D-D9E69C86D2E9}">
      <dgm:prSet/>
      <dgm:spPr/>
      <dgm:t>
        <a:bodyPr/>
        <a:lstStyle/>
        <a:p>
          <a:pPr>
            <a:lnSpc>
              <a:spcPct val="100000"/>
            </a:lnSpc>
          </a:pPr>
          <a:r>
            <a:rPr lang="en-US" b="0" i="0" baseline="0"/>
            <a:t>Data collection, preparation, and formatting</a:t>
          </a:r>
          <a:endParaRPr lang="en-US"/>
        </a:p>
      </dgm:t>
    </dgm:pt>
    <dgm:pt modelId="{4FDE19FE-2E46-4283-ACBB-0DCA843BA0D0}" type="parTrans" cxnId="{EDA6DB2B-B85D-43EB-B3B3-0EC16BCFFDA1}">
      <dgm:prSet/>
      <dgm:spPr/>
      <dgm:t>
        <a:bodyPr/>
        <a:lstStyle/>
        <a:p>
          <a:endParaRPr lang="en-US"/>
        </a:p>
      </dgm:t>
    </dgm:pt>
    <dgm:pt modelId="{F55ACAB5-D395-48D7-AF63-8B5D59CE9E5E}" type="sibTrans" cxnId="{EDA6DB2B-B85D-43EB-B3B3-0EC16BCFFDA1}">
      <dgm:prSet/>
      <dgm:spPr/>
      <dgm:t>
        <a:bodyPr/>
        <a:lstStyle/>
        <a:p>
          <a:endParaRPr lang="en-US"/>
        </a:p>
      </dgm:t>
    </dgm:pt>
    <dgm:pt modelId="{DBCF94C2-70FB-4F22-9A4B-FC72F1065E14}">
      <dgm:prSet/>
      <dgm:spPr/>
      <dgm:t>
        <a:bodyPr/>
        <a:lstStyle/>
        <a:p>
          <a:pPr>
            <a:lnSpc>
              <a:spcPct val="100000"/>
            </a:lnSpc>
          </a:pPr>
          <a:r>
            <a:rPr lang="en-US" b="0" i="0" baseline="0"/>
            <a:t>Exploratory data analysis</a:t>
          </a:r>
          <a:endParaRPr lang="en-US"/>
        </a:p>
      </dgm:t>
    </dgm:pt>
    <dgm:pt modelId="{20713673-65E4-4956-8F1F-758395F8E0F9}" type="parTrans" cxnId="{5FF0FF91-F4F8-4026-81BD-AAF7F41F3ED7}">
      <dgm:prSet/>
      <dgm:spPr/>
      <dgm:t>
        <a:bodyPr/>
        <a:lstStyle/>
        <a:p>
          <a:endParaRPr lang="en-US"/>
        </a:p>
      </dgm:t>
    </dgm:pt>
    <dgm:pt modelId="{32ECEDD8-694B-4D35-8D66-13548C752FEE}" type="sibTrans" cxnId="{5FF0FF91-F4F8-4026-81BD-AAF7F41F3ED7}">
      <dgm:prSet/>
      <dgm:spPr/>
      <dgm:t>
        <a:bodyPr/>
        <a:lstStyle/>
        <a:p>
          <a:endParaRPr lang="en-US"/>
        </a:p>
      </dgm:t>
    </dgm:pt>
    <dgm:pt modelId="{B0809112-6A28-4799-A44F-2EF8382276CC}">
      <dgm:prSet/>
      <dgm:spPr/>
      <dgm:t>
        <a:bodyPr/>
        <a:lstStyle/>
        <a:p>
          <a:pPr>
            <a:lnSpc>
              <a:spcPct val="100000"/>
            </a:lnSpc>
          </a:pPr>
          <a:r>
            <a:rPr lang="en-US" b="0" i="0" baseline="0"/>
            <a:t>Interactive data visualization</a:t>
          </a:r>
          <a:endParaRPr lang="en-US"/>
        </a:p>
      </dgm:t>
    </dgm:pt>
    <dgm:pt modelId="{58E03B66-C243-4E9B-B671-F710009EDAAE}" type="parTrans" cxnId="{6D2A36D8-88B6-4A34-BD1C-0A27B5719949}">
      <dgm:prSet/>
      <dgm:spPr/>
      <dgm:t>
        <a:bodyPr/>
        <a:lstStyle/>
        <a:p>
          <a:endParaRPr lang="en-US"/>
        </a:p>
      </dgm:t>
    </dgm:pt>
    <dgm:pt modelId="{D737D080-9843-4828-B7A8-62431DFD0CEA}" type="sibTrans" cxnId="{6D2A36D8-88B6-4A34-BD1C-0A27B5719949}">
      <dgm:prSet/>
      <dgm:spPr/>
      <dgm:t>
        <a:bodyPr/>
        <a:lstStyle/>
        <a:p>
          <a:endParaRPr lang="en-US"/>
        </a:p>
      </dgm:t>
    </dgm:pt>
    <dgm:pt modelId="{63E8A1FB-35E9-4E76-BF1C-E4616AF530A4}">
      <dgm:prSet/>
      <dgm:spPr/>
      <dgm:t>
        <a:bodyPr/>
        <a:lstStyle/>
        <a:p>
          <a:pPr>
            <a:lnSpc>
              <a:spcPct val="100000"/>
            </a:lnSpc>
          </a:pPr>
          <a:r>
            <a:rPr lang="en-US" b="0" i="0" baseline="0"/>
            <a:t>Machine learning modeling and prediction</a:t>
          </a:r>
          <a:endParaRPr lang="en-US"/>
        </a:p>
      </dgm:t>
    </dgm:pt>
    <dgm:pt modelId="{621B5955-9FB6-430C-B644-EE8152428E96}" type="parTrans" cxnId="{3A21BA47-60F8-44A3-9D17-5414B7C6A026}">
      <dgm:prSet/>
      <dgm:spPr/>
      <dgm:t>
        <a:bodyPr/>
        <a:lstStyle/>
        <a:p>
          <a:endParaRPr lang="en-US"/>
        </a:p>
      </dgm:t>
    </dgm:pt>
    <dgm:pt modelId="{DCC0AF27-AF9B-46C1-B537-B8F17B867B58}" type="sibTrans" cxnId="{3A21BA47-60F8-44A3-9D17-5414B7C6A026}">
      <dgm:prSet/>
      <dgm:spPr/>
      <dgm:t>
        <a:bodyPr/>
        <a:lstStyle/>
        <a:p>
          <a:endParaRPr lang="en-US"/>
        </a:p>
      </dgm:t>
    </dgm:pt>
    <dgm:pt modelId="{52B42875-5821-4302-BF1A-D651CCD60542}">
      <dgm:prSet/>
      <dgm:spPr/>
      <dgm:t>
        <a:bodyPr/>
        <a:lstStyle/>
        <a:p>
          <a:pPr>
            <a:lnSpc>
              <a:spcPct val="100000"/>
            </a:lnSpc>
            <a:defRPr b="1"/>
          </a:pPr>
          <a:r>
            <a:rPr lang="en-US" b="0" i="0" baseline="0"/>
            <a:t>Our analysis indicates that several launch features are correlated with mission outcomes (success or failure).</a:t>
          </a:r>
          <a:endParaRPr lang="en-US"/>
        </a:p>
      </dgm:t>
    </dgm:pt>
    <dgm:pt modelId="{AF8F3FEF-4837-4A91-9F9F-F071066C037B}" type="parTrans" cxnId="{CF2FE3D9-0741-43FD-A9B0-55F9D8A19EEC}">
      <dgm:prSet/>
      <dgm:spPr/>
      <dgm:t>
        <a:bodyPr/>
        <a:lstStyle/>
        <a:p>
          <a:endParaRPr lang="en-US"/>
        </a:p>
      </dgm:t>
    </dgm:pt>
    <dgm:pt modelId="{2C7607AF-8001-4D83-9255-0BCF664DEBA6}" type="sibTrans" cxnId="{CF2FE3D9-0741-43FD-A9B0-55F9D8A19EEC}">
      <dgm:prSet/>
      <dgm:spPr/>
      <dgm:t>
        <a:bodyPr/>
        <a:lstStyle/>
        <a:p>
          <a:endParaRPr lang="en-US"/>
        </a:p>
      </dgm:t>
    </dgm:pt>
    <dgm:pt modelId="{550B4727-5547-4E9B-BC9F-3AD9B2C8DD61}">
      <dgm:prSet/>
      <dgm:spPr/>
      <dgm:t>
        <a:bodyPr/>
        <a:lstStyle/>
        <a:p>
          <a:pPr>
            <a:lnSpc>
              <a:spcPct val="100000"/>
            </a:lnSpc>
            <a:defRPr b="1"/>
          </a:pPr>
          <a:r>
            <a:rPr lang="en-US" b="0" i="0" baseline="0"/>
            <a:t>Results suggest that the decision tree algorithm performs particularly well for predicting Falcon 9 first-stage landing success.</a:t>
          </a:r>
          <a:endParaRPr lang="en-US"/>
        </a:p>
      </dgm:t>
    </dgm:pt>
    <dgm:pt modelId="{6DCBE9B8-C0A3-49A9-A7CD-06FA3D839C71}" type="parTrans" cxnId="{FA1F53D0-DC85-4FC8-80E8-683F6F71C625}">
      <dgm:prSet/>
      <dgm:spPr/>
      <dgm:t>
        <a:bodyPr/>
        <a:lstStyle/>
        <a:p>
          <a:endParaRPr lang="en-US"/>
        </a:p>
      </dgm:t>
    </dgm:pt>
    <dgm:pt modelId="{B4CCDE8E-2CE6-4912-B9E0-E660120D43EF}" type="sibTrans" cxnId="{FA1F53D0-DC85-4FC8-80E8-683F6F71C625}">
      <dgm:prSet/>
      <dgm:spPr/>
      <dgm:t>
        <a:bodyPr/>
        <a:lstStyle/>
        <a:p>
          <a:endParaRPr lang="en-US"/>
        </a:p>
      </dgm:t>
    </dgm:pt>
    <dgm:pt modelId="{5ACB03F5-0921-4306-BC28-FA9BB728898E}" type="pres">
      <dgm:prSet presAssocID="{710DFDB9-1E86-42CD-B28D-ABF388593D36}" presName="Name0" presStyleCnt="0">
        <dgm:presLayoutVars>
          <dgm:dir/>
          <dgm:resizeHandles val="exact"/>
        </dgm:presLayoutVars>
      </dgm:prSet>
      <dgm:spPr/>
    </dgm:pt>
    <dgm:pt modelId="{D4D85D49-CD2F-4AD7-8322-909A3D1C2A92}" type="pres">
      <dgm:prSet presAssocID="{51BA3767-8C1C-46C2-AC6E-303E551BC305}" presName="parAndChTx" presStyleLbl="node1" presStyleIdx="0" presStyleCnt="4">
        <dgm:presLayoutVars>
          <dgm:bulletEnabled val="1"/>
        </dgm:presLayoutVars>
      </dgm:prSet>
      <dgm:spPr/>
    </dgm:pt>
    <dgm:pt modelId="{836C67C0-81D2-470D-9B47-E24D06FD7E0C}" type="pres">
      <dgm:prSet presAssocID="{C8BFF759-F933-453A-AE2E-FED91BF3FA0F}" presName="parAndChSpace" presStyleCnt="0"/>
      <dgm:spPr/>
    </dgm:pt>
    <dgm:pt modelId="{925F145B-FF46-4316-A921-2A73C5555CFA}" type="pres">
      <dgm:prSet presAssocID="{79ED5CA6-99C8-4A1B-AE95-F4401046C67C}" presName="parAndChTx" presStyleLbl="node1" presStyleIdx="1" presStyleCnt="4">
        <dgm:presLayoutVars>
          <dgm:bulletEnabled val="1"/>
        </dgm:presLayoutVars>
      </dgm:prSet>
      <dgm:spPr/>
    </dgm:pt>
    <dgm:pt modelId="{E5E3792A-C557-4DD8-AB47-02CA013F664F}" type="pres">
      <dgm:prSet presAssocID="{1BA4DBEE-4165-4DAA-B290-E4DF95B2B37C}" presName="parAndChSpace" presStyleCnt="0"/>
      <dgm:spPr/>
    </dgm:pt>
    <dgm:pt modelId="{057758AE-5F94-45F9-97F4-6D5BE65A2A15}" type="pres">
      <dgm:prSet presAssocID="{52B42875-5821-4302-BF1A-D651CCD60542}" presName="parAndChTx" presStyleLbl="node1" presStyleIdx="2" presStyleCnt="4">
        <dgm:presLayoutVars>
          <dgm:bulletEnabled val="1"/>
        </dgm:presLayoutVars>
      </dgm:prSet>
      <dgm:spPr/>
    </dgm:pt>
    <dgm:pt modelId="{C18E15FE-DFA5-4147-AC09-3135FD7B6746}" type="pres">
      <dgm:prSet presAssocID="{2C7607AF-8001-4D83-9255-0BCF664DEBA6}" presName="parAndChSpace" presStyleCnt="0"/>
      <dgm:spPr/>
    </dgm:pt>
    <dgm:pt modelId="{AE0EA2C0-1F83-4DB4-B79F-E412FA50D670}" type="pres">
      <dgm:prSet presAssocID="{550B4727-5547-4E9B-BC9F-3AD9B2C8DD61}" presName="parAndChTx" presStyleLbl="node1" presStyleIdx="3" presStyleCnt="4">
        <dgm:presLayoutVars>
          <dgm:bulletEnabled val="1"/>
        </dgm:presLayoutVars>
      </dgm:prSet>
      <dgm:spPr/>
    </dgm:pt>
  </dgm:ptLst>
  <dgm:cxnLst>
    <dgm:cxn modelId="{12A50918-B4D9-45C5-8BA3-DF1B84ABDB5F}" srcId="{710DFDB9-1E86-42CD-B28D-ABF388593D36}" destId="{51BA3767-8C1C-46C2-AC6E-303E551BC305}" srcOrd="0" destOrd="0" parTransId="{B9ED00A3-46C8-4A8F-8301-0B548F771ABC}" sibTransId="{C8BFF759-F933-453A-AE2E-FED91BF3FA0F}"/>
    <dgm:cxn modelId="{EDA6DB2B-B85D-43EB-B3B3-0EC16BCFFDA1}" srcId="{79ED5CA6-99C8-4A1B-AE95-F4401046C67C}" destId="{E3D4CD08-7B4E-452A-981D-D9E69C86D2E9}" srcOrd="0" destOrd="0" parTransId="{4FDE19FE-2E46-4283-ACBB-0DCA843BA0D0}" sibTransId="{F55ACAB5-D395-48D7-AF63-8B5D59CE9E5E}"/>
    <dgm:cxn modelId="{8497592E-82DA-47B8-A99D-CB10C0351A57}" srcId="{710DFDB9-1E86-42CD-B28D-ABF388593D36}" destId="{79ED5CA6-99C8-4A1B-AE95-F4401046C67C}" srcOrd="1" destOrd="0" parTransId="{2E54EB19-9147-45D9-BE50-78FAE23F0236}" sibTransId="{1BA4DBEE-4165-4DAA-B290-E4DF95B2B37C}"/>
    <dgm:cxn modelId="{9D2C542F-59A4-491C-BED3-0F1E859F0E18}" type="presOf" srcId="{52B42875-5821-4302-BF1A-D651CCD60542}" destId="{057758AE-5F94-45F9-97F4-6D5BE65A2A15}" srcOrd="0" destOrd="0" presId="urn:microsoft.com/office/officeart/2005/8/layout/hChevron3"/>
    <dgm:cxn modelId="{7B31773A-A1E2-4D66-B85B-3273D526BAC6}" type="presOf" srcId="{63E8A1FB-35E9-4E76-BF1C-E4616AF530A4}" destId="{925F145B-FF46-4316-A921-2A73C5555CFA}" srcOrd="0" destOrd="4" presId="urn:microsoft.com/office/officeart/2005/8/layout/hChevron3"/>
    <dgm:cxn modelId="{58B4835E-797D-4447-8821-0942A6895186}" type="presOf" srcId="{E3D4CD08-7B4E-452A-981D-D9E69C86D2E9}" destId="{925F145B-FF46-4316-A921-2A73C5555CFA}" srcOrd="0" destOrd="1" presId="urn:microsoft.com/office/officeart/2005/8/layout/hChevron3"/>
    <dgm:cxn modelId="{3A21BA47-60F8-44A3-9D17-5414B7C6A026}" srcId="{79ED5CA6-99C8-4A1B-AE95-F4401046C67C}" destId="{63E8A1FB-35E9-4E76-BF1C-E4616AF530A4}" srcOrd="3" destOrd="0" parTransId="{621B5955-9FB6-430C-B644-EE8152428E96}" sibTransId="{DCC0AF27-AF9B-46C1-B537-B8F17B867B58}"/>
    <dgm:cxn modelId="{021EC281-3F7B-4AD4-A2E2-1297462CD9D3}" type="presOf" srcId="{79ED5CA6-99C8-4A1B-AE95-F4401046C67C}" destId="{925F145B-FF46-4316-A921-2A73C5555CFA}" srcOrd="0" destOrd="0" presId="urn:microsoft.com/office/officeart/2005/8/layout/hChevron3"/>
    <dgm:cxn modelId="{371AE386-7EF3-4514-AFC1-0F3AF833E6DA}" type="presOf" srcId="{550B4727-5547-4E9B-BC9F-3AD9B2C8DD61}" destId="{AE0EA2C0-1F83-4DB4-B79F-E412FA50D670}" srcOrd="0" destOrd="0" presId="urn:microsoft.com/office/officeart/2005/8/layout/hChevron3"/>
    <dgm:cxn modelId="{84B4218A-4F46-4688-B5B7-8377B53370A3}" type="presOf" srcId="{51BA3767-8C1C-46C2-AC6E-303E551BC305}" destId="{D4D85D49-CD2F-4AD7-8322-909A3D1C2A92}" srcOrd="0" destOrd="0" presId="urn:microsoft.com/office/officeart/2005/8/layout/hChevron3"/>
    <dgm:cxn modelId="{BC0E148C-7C67-4051-81FF-4F5472D0332D}" type="presOf" srcId="{710DFDB9-1E86-42CD-B28D-ABF388593D36}" destId="{5ACB03F5-0921-4306-BC28-FA9BB728898E}" srcOrd="0" destOrd="0" presId="urn:microsoft.com/office/officeart/2005/8/layout/hChevron3"/>
    <dgm:cxn modelId="{5FF0FF91-F4F8-4026-81BD-AAF7F41F3ED7}" srcId="{79ED5CA6-99C8-4A1B-AE95-F4401046C67C}" destId="{DBCF94C2-70FB-4F22-9A4B-FC72F1065E14}" srcOrd="1" destOrd="0" parTransId="{20713673-65E4-4956-8F1F-758395F8E0F9}" sibTransId="{32ECEDD8-694B-4D35-8D66-13548C752FEE}"/>
    <dgm:cxn modelId="{114B97AD-C221-4888-ADD4-8E5D334B5CB7}" type="presOf" srcId="{B0809112-6A28-4799-A44F-2EF8382276CC}" destId="{925F145B-FF46-4316-A921-2A73C5555CFA}" srcOrd="0" destOrd="3" presId="urn:microsoft.com/office/officeart/2005/8/layout/hChevron3"/>
    <dgm:cxn modelId="{FA1F53D0-DC85-4FC8-80E8-683F6F71C625}" srcId="{710DFDB9-1E86-42CD-B28D-ABF388593D36}" destId="{550B4727-5547-4E9B-BC9F-3AD9B2C8DD61}" srcOrd="3" destOrd="0" parTransId="{6DCBE9B8-C0A3-49A9-A7CD-06FA3D839C71}" sibTransId="{B4CCDE8E-2CE6-4912-B9E0-E660120D43EF}"/>
    <dgm:cxn modelId="{6D2A36D8-88B6-4A34-BD1C-0A27B5719949}" srcId="{79ED5CA6-99C8-4A1B-AE95-F4401046C67C}" destId="{B0809112-6A28-4799-A44F-2EF8382276CC}" srcOrd="2" destOrd="0" parTransId="{58E03B66-C243-4E9B-B671-F710009EDAAE}" sibTransId="{D737D080-9843-4828-B7A8-62431DFD0CEA}"/>
    <dgm:cxn modelId="{CF2FE3D9-0741-43FD-A9B0-55F9D8A19EEC}" srcId="{710DFDB9-1E86-42CD-B28D-ABF388593D36}" destId="{52B42875-5821-4302-BF1A-D651CCD60542}" srcOrd="2" destOrd="0" parTransId="{AF8F3FEF-4837-4A91-9F9F-F071066C037B}" sibTransId="{2C7607AF-8001-4D83-9255-0BCF664DEBA6}"/>
    <dgm:cxn modelId="{E64DCFDF-99E5-45A1-A611-A95F7AADFFC6}" type="presOf" srcId="{DBCF94C2-70FB-4F22-9A4B-FC72F1065E14}" destId="{925F145B-FF46-4316-A921-2A73C5555CFA}" srcOrd="0" destOrd="2" presId="urn:microsoft.com/office/officeart/2005/8/layout/hChevron3"/>
    <dgm:cxn modelId="{12CF2146-E3FB-4BB2-8E20-DFD6666F9477}" type="presParOf" srcId="{5ACB03F5-0921-4306-BC28-FA9BB728898E}" destId="{D4D85D49-CD2F-4AD7-8322-909A3D1C2A92}" srcOrd="0" destOrd="0" presId="urn:microsoft.com/office/officeart/2005/8/layout/hChevron3"/>
    <dgm:cxn modelId="{0F01B83E-72C3-42EA-884B-CA6C71FB51E4}" type="presParOf" srcId="{5ACB03F5-0921-4306-BC28-FA9BB728898E}" destId="{836C67C0-81D2-470D-9B47-E24D06FD7E0C}" srcOrd="1" destOrd="0" presId="urn:microsoft.com/office/officeart/2005/8/layout/hChevron3"/>
    <dgm:cxn modelId="{6185E384-8BAC-4CDE-B184-2B14CFB3AECE}" type="presParOf" srcId="{5ACB03F5-0921-4306-BC28-FA9BB728898E}" destId="{925F145B-FF46-4316-A921-2A73C5555CFA}" srcOrd="2" destOrd="0" presId="urn:microsoft.com/office/officeart/2005/8/layout/hChevron3"/>
    <dgm:cxn modelId="{528AF98C-1C36-43C0-84F8-DD36916EF6E3}" type="presParOf" srcId="{5ACB03F5-0921-4306-BC28-FA9BB728898E}" destId="{E5E3792A-C557-4DD8-AB47-02CA013F664F}" srcOrd="3" destOrd="0" presId="urn:microsoft.com/office/officeart/2005/8/layout/hChevron3"/>
    <dgm:cxn modelId="{BCE18F46-D15F-421A-A95E-6AF22F025CEC}" type="presParOf" srcId="{5ACB03F5-0921-4306-BC28-FA9BB728898E}" destId="{057758AE-5F94-45F9-97F4-6D5BE65A2A15}" srcOrd="4" destOrd="0" presId="urn:microsoft.com/office/officeart/2005/8/layout/hChevron3"/>
    <dgm:cxn modelId="{2AD5F250-8240-4DFD-AD42-E1C46ACDFFAD}" type="presParOf" srcId="{5ACB03F5-0921-4306-BC28-FA9BB728898E}" destId="{C18E15FE-DFA5-4147-AC09-3135FD7B6746}" srcOrd="5" destOrd="0" presId="urn:microsoft.com/office/officeart/2005/8/layout/hChevron3"/>
    <dgm:cxn modelId="{A281BF81-1BC8-4E1D-BA9C-EA734682F4CA}" type="presParOf" srcId="{5ACB03F5-0921-4306-BC28-FA9BB728898E}" destId="{AE0EA2C0-1F83-4DB4-B79F-E412FA50D670}"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C93A7-C603-4EF0-B757-BA8021A637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9F34161-5C66-4D1A-824E-FC6E12F78A6C}">
      <dgm:prSet/>
      <dgm:spPr/>
      <dgm:t>
        <a:bodyPr/>
        <a:lstStyle/>
        <a:p>
          <a:pPr>
            <a:lnSpc>
              <a:spcPct val="100000"/>
            </a:lnSpc>
          </a:pPr>
          <a:r>
            <a:rPr lang="en-US"/>
            <a:t>The goal of this capstone is to predict whether the Falcon 9 first stage will land successfully.</a:t>
          </a:r>
        </a:p>
      </dgm:t>
    </dgm:pt>
    <dgm:pt modelId="{EED4B810-08ED-4F22-A4A2-CD1E9F710E36}" type="parTrans" cxnId="{4FFB0523-30B3-4B7E-BE1D-D3FDB68C17BF}">
      <dgm:prSet/>
      <dgm:spPr/>
      <dgm:t>
        <a:bodyPr/>
        <a:lstStyle/>
        <a:p>
          <a:endParaRPr lang="en-US"/>
        </a:p>
      </dgm:t>
    </dgm:pt>
    <dgm:pt modelId="{DB65A725-E470-4951-9B06-FBE845B33251}" type="sibTrans" cxnId="{4FFB0523-30B3-4B7E-BE1D-D3FDB68C17BF}">
      <dgm:prSet/>
      <dgm:spPr/>
      <dgm:t>
        <a:bodyPr/>
        <a:lstStyle/>
        <a:p>
          <a:endParaRPr lang="en-US"/>
        </a:p>
      </dgm:t>
    </dgm:pt>
    <dgm:pt modelId="{C2DECF3C-AB86-40AF-9115-4CA818A9800F}">
      <dgm:prSet/>
      <dgm:spPr/>
      <dgm:t>
        <a:bodyPr/>
        <a:lstStyle/>
        <a:p>
          <a:pPr>
            <a:lnSpc>
              <a:spcPct val="100000"/>
            </a:lnSpc>
          </a:pPr>
          <a:r>
            <a:rPr lang="en-US"/>
            <a:t>SpaceX advertises Falcon 9 launches at $62 million per mission, while competitors charge $165 million or more. The cost advantage largely comes from SpaceX’s ability to reuse the first stage.</a:t>
          </a:r>
        </a:p>
      </dgm:t>
    </dgm:pt>
    <dgm:pt modelId="{F4B8F342-602C-4F04-9B51-600FB7A67065}" type="parTrans" cxnId="{ABCD3BA7-B6B6-4C37-8063-0AE064598C2E}">
      <dgm:prSet/>
      <dgm:spPr/>
      <dgm:t>
        <a:bodyPr/>
        <a:lstStyle/>
        <a:p>
          <a:endParaRPr lang="en-US"/>
        </a:p>
      </dgm:t>
    </dgm:pt>
    <dgm:pt modelId="{F6B55661-30A7-406A-BEA3-C6657D291882}" type="sibTrans" cxnId="{ABCD3BA7-B6B6-4C37-8063-0AE064598C2E}">
      <dgm:prSet/>
      <dgm:spPr/>
      <dgm:t>
        <a:bodyPr/>
        <a:lstStyle/>
        <a:p>
          <a:endParaRPr lang="en-US"/>
        </a:p>
      </dgm:t>
    </dgm:pt>
    <dgm:pt modelId="{B76CA4CD-B4A0-4B1E-9D56-7EFA7A51AA3C}">
      <dgm:prSet/>
      <dgm:spPr/>
      <dgm:t>
        <a:bodyPr/>
        <a:lstStyle/>
        <a:p>
          <a:pPr>
            <a:lnSpc>
              <a:spcPct val="100000"/>
            </a:lnSpc>
          </a:pPr>
          <a:r>
            <a:rPr lang="en-US"/>
            <a:t>By predicting landing success, we can estimate launch costs—insightful for competitors considering bids against SpaceX.</a:t>
          </a:r>
        </a:p>
      </dgm:t>
    </dgm:pt>
    <dgm:pt modelId="{7005CD68-D8B7-4409-9652-1278662823A3}" type="parTrans" cxnId="{6788D989-755C-4747-BBCE-023209A1DA78}">
      <dgm:prSet/>
      <dgm:spPr/>
      <dgm:t>
        <a:bodyPr/>
        <a:lstStyle/>
        <a:p>
          <a:endParaRPr lang="en-US"/>
        </a:p>
      </dgm:t>
    </dgm:pt>
    <dgm:pt modelId="{6A70D034-8EE0-461A-9865-5A0ACAFB7BCA}" type="sibTrans" cxnId="{6788D989-755C-4747-BBCE-023209A1DA78}">
      <dgm:prSet/>
      <dgm:spPr/>
      <dgm:t>
        <a:bodyPr/>
        <a:lstStyle/>
        <a:p>
          <a:endParaRPr lang="en-US"/>
        </a:p>
      </dgm:t>
    </dgm:pt>
    <dgm:pt modelId="{4BE537DE-A93C-40FC-9C2E-814778040E5E}">
      <dgm:prSet/>
      <dgm:spPr/>
      <dgm:t>
        <a:bodyPr/>
        <a:lstStyle/>
        <a:p>
          <a:pPr>
            <a:lnSpc>
              <a:spcPct val="100000"/>
            </a:lnSpc>
          </a:pPr>
          <a:r>
            <a:rPr lang="en-US"/>
            <a:t>Not all unsuccessful landings indicate failure; in some cases, SpaceX intentionally performs controlled ocean landings.</a:t>
          </a:r>
        </a:p>
      </dgm:t>
    </dgm:pt>
    <dgm:pt modelId="{E0170573-79AB-4D41-9933-D891F17A2784}" type="parTrans" cxnId="{48E7C786-1DCA-497E-9ECC-B55073963F81}">
      <dgm:prSet/>
      <dgm:spPr/>
      <dgm:t>
        <a:bodyPr/>
        <a:lstStyle/>
        <a:p>
          <a:endParaRPr lang="en-US"/>
        </a:p>
      </dgm:t>
    </dgm:pt>
    <dgm:pt modelId="{A7E429A8-56EB-4F37-9C9D-34D3BBAFDF2C}" type="sibTrans" cxnId="{48E7C786-1DCA-497E-9ECC-B55073963F81}">
      <dgm:prSet/>
      <dgm:spPr/>
      <dgm:t>
        <a:bodyPr/>
        <a:lstStyle/>
        <a:p>
          <a:endParaRPr lang="en-US"/>
        </a:p>
      </dgm:t>
    </dgm:pt>
    <dgm:pt modelId="{B42D7F1B-D18D-4AED-8ECC-A8B2938BAAD7}">
      <dgm:prSet/>
      <dgm:spPr/>
      <dgm:t>
        <a:bodyPr/>
        <a:lstStyle/>
        <a:p>
          <a:pPr>
            <a:lnSpc>
              <a:spcPct val="100000"/>
            </a:lnSpc>
          </a:pPr>
          <a:r>
            <a:rPr lang="en-US" dirty="0"/>
            <a:t>Key question: Given features such as payload mass, orbit type, and launch site, can we accurately predict whether the Falcon 9 first stage will land successfully?</a:t>
          </a:r>
        </a:p>
      </dgm:t>
    </dgm:pt>
    <dgm:pt modelId="{4B066E0E-6565-407B-81FA-FBB642F671D2}" type="parTrans" cxnId="{C198AEBA-B75B-4534-AA4A-BBA13126F2EA}">
      <dgm:prSet/>
      <dgm:spPr/>
      <dgm:t>
        <a:bodyPr/>
        <a:lstStyle/>
        <a:p>
          <a:endParaRPr lang="en-US"/>
        </a:p>
      </dgm:t>
    </dgm:pt>
    <dgm:pt modelId="{85D5E9F6-FB5E-4DDE-A8D7-AC15040536DF}" type="sibTrans" cxnId="{C198AEBA-B75B-4534-AA4A-BBA13126F2EA}">
      <dgm:prSet/>
      <dgm:spPr/>
      <dgm:t>
        <a:bodyPr/>
        <a:lstStyle/>
        <a:p>
          <a:endParaRPr lang="en-US"/>
        </a:p>
      </dgm:t>
    </dgm:pt>
    <dgm:pt modelId="{E628035F-7416-4DFF-8006-276A114A6983}" type="pres">
      <dgm:prSet presAssocID="{1DAC93A7-C603-4EF0-B757-BA8021A637B2}" presName="root" presStyleCnt="0">
        <dgm:presLayoutVars>
          <dgm:dir/>
          <dgm:resizeHandles val="exact"/>
        </dgm:presLayoutVars>
      </dgm:prSet>
      <dgm:spPr/>
    </dgm:pt>
    <dgm:pt modelId="{0E2D3D3B-4761-4816-88A1-3472438DF248}" type="pres">
      <dgm:prSet presAssocID="{49F34161-5C66-4D1A-824E-FC6E12F78A6C}" presName="compNode" presStyleCnt="0"/>
      <dgm:spPr/>
    </dgm:pt>
    <dgm:pt modelId="{F907AA53-CFAF-43B7-85FA-1F5BD490FBE2}" type="pres">
      <dgm:prSet presAssocID="{49F34161-5C66-4D1A-824E-FC6E12F78A6C}" presName="bgRect" presStyleLbl="bgShp" presStyleIdx="0" presStyleCnt="5"/>
      <dgm:spPr/>
    </dgm:pt>
    <dgm:pt modelId="{1CE9CF32-A7E6-4E36-8D8E-0BB0AF51E524}" type="pres">
      <dgm:prSet presAssocID="{49F34161-5C66-4D1A-824E-FC6E12F78A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ts"/>
        </a:ext>
      </dgm:extLst>
    </dgm:pt>
    <dgm:pt modelId="{654E3067-BCC6-41D4-8A8A-3B0F6F1FFB07}" type="pres">
      <dgm:prSet presAssocID="{49F34161-5C66-4D1A-824E-FC6E12F78A6C}" presName="spaceRect" presStyleCnt="0"/>
      <dgm:spPr/>
    </dgm:pt>
    <dgm:pt modelId="{EA5E93B1-2887-479E-BE52-A76C199C07FE}" type="pres">
      <dgm:prSet presAssocID="{49F34161-5C66-4D1A-824E-FC6E12F78A6C}" presName="parTx" presStyleLbl="revTx" presStyleIdx="0" presStyleCnt="5">
        <dgm:presLayoutVars>
          <dgm:chMax val="0"/>
          <dgm:chPref val="0"/>
        </dgm:presLayoutVars>
      </dgm:prSet>
      <dgm:spPr/>
    </dgm:pt>
    <dgm:pt modelId="{A80239A6-614C-4CA4-ABA2-184B07E101CA}" type="pres">
      <dgm:prSet presAssocID="{DB65A725-E470-4951-9B06-FBE845B33251}" presName="sibTrans" presStyleCnt="0"/>
      <dgm:spPr/>
    </dgm:pt>
    <dgm:pt modelId="{4E8A64CE-E9A1-4271-846A-889547E26A46}" type="pres">
      <dgm:prSet presAssocID="{C2DECF3C-AB86-40AF-9115-4CA818A9800F}" presName="compNode" presStyleCnt="0"/>
      <dgm:spPr/>
    </dgm:pt>
    <dgm:pt modelId="{148E2517-EDA1-4D9B-A3F1-86A2F60207EF}" type="pres">
      <dgm:prSet presAssocID="{C2DECF3C-AB86-40AF-9115-4CA818A9800F}" presName="bgRect" presStyleLbl="bgShp" presStyleIdx="1" presStyleCnt="5"/>
      <dgm:spPr/>
    </dgm:pt>
    <dgm:pt modelId="{801D00B7-2BB4-4956-B45F-ADC015A2B582}" type="pres">
      <dgm:prSet presAssocID="{C2DECF3C-AB86-40AF-9115-4CA818A980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7DD8FCA4-F533-4636-8ADA-A54E7D0C6A1C}" type="pres">
      <dgm:prSet presAssocID="{C2DECF3C-AB86-40AF-9115-4CA818A9800F}" presName="spaceRect" presStyleCnt="0"/>
      <dgm:spPr/>
    </dgm:pt>
    <dgm:pt modelId="{04AFDC1B-61BE-47C4-8C61-A98A6C53BA62}" type="pres">
      <dgm:prSet presAssocID="{C2DECF3C-AB86-40AF-9115-4CA818A9800F}" presName="parTx" presStyleLbl="revTx" presStyleIdx="1" presStyleCnt="5">
        <dgm:presLayoutVars>
          <dgm:chMax val="0"/>
          <dgm:chPref val="0"/>
        </dgm:presLayoutVars>
      </dgm:prSet>
      <dgm:spPr/>
    </dgm:pt>
    <dgm:pt modelId="{581D3138-F4C1-4F0C-8DA2-5F6E74A57155}" type="pres">
      <dgm:prSet presAssocID="{F6B55661-30A7-406A-BEA3-C6657D291882}" presName="sibTrans" presStyleCnt="0"/>
      <dgm:spPr/>
    </dgm:pt>
    <dgm:pt modelId="{F0B562BE-47BC-4329-BE73-CAA06379AE7C}" type="pres">
      <dgm:prSet presAssocID="{B76CA4CD-B4A0-4B1E-9D56-7EFA7A51AA3C}" presName="compNode" presStyleCnt="0"/>
      <dgm:spPr/>
    </dgm:pt>
    <dgm:pt modelId="{3BFF1EA4-D6A7-4AD9-84E2-674224687687}" type="pres">
      <dgm:prSet presAssocID="{B76CA4CD-B4A0-4B1E-9D56-7EFA7A51AA3C}" presName="bgRect" presStyleLbl="bgShp" presStyleIdx="2" presStyleCnt="5"/>
      <dgm:spPr/>
    </dgm:pt>
    <dgm:pt modelId="{95253A28-78E5-4F9F-A90C-BD1C47C9D828}" type="pres">
      <dgm:prSet presAssocID="{B76CA4CD-B4A0-4B1E-9D56-7EFA7A51AA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stronaut"/>
        </a:ext>
      </dgm:extLst>
    </dgm:pt>
    <dgm:pt modelId="{7CD9254C-9972-4157-BD29-2B330A1E0F00}" type="pres">
      <dgm:prSet presAssocID="{B76CA4CD-B4A0-4B1E-9D56-7EFA7A51AA3C}" presName="spaceRect" presStyleCnt="0"/>
      <dgm:spPr/>
    </dgm:pt>
    <dgm:pt modelId="{9D6E5738-B984-407E-9E38-86782F047E7F}" type="pres">
      <dgm:prSet presAssocID="{B76CA4CD-B4A0-4B1E-9D56-7EFA7A51AA3C}" presName="parTx" presStyleLbl="revTx" presStyleIdx="2" presStyleCnt="5">
        <dgm:presLayoutVars>
          <dgm:chMax val="0"/>
          <dgm:chPref val="0"/>
        </dgm:presLayoutVars>
      </dgm:prSet>
      <dgm:spPr/>
    </dgm:pt>
    <dgm:pt modelId="{2CC400D7-F85C-4E10-961D-85DE47A20B35}" type="pres">
      <dgm:prSet presAssocID="{6A70D034-8EE0-461A-9865-5A0ACAFB7BCA}" presName="sibTrans" presStyleCnt="0"/>
      <dgm:spPr/>
    </dgm:pt>
    <dgm:pt modelId="{46A10BA4-D42F-4223-B289-8C2527FDC971}" type="pres">
      <dgm:prSet presAssocID="{4BE537DE-A93C-40FC-9C2E-814778040E5E}" presName="compNode" presStyleCnt="0"/>
      <dgm:spPr/>
    </dgm:pt>
    <dgm:pt modelId="{F23238B6-E7DD-4AB0-9F91-69B6AFAFAECE}" type="pres">
      <dgm:prSet presAssocID="{4BE537DE-A93C-40FC-9C2E-814778040E5E}" presName="bgRect" presStyleLbl="bgShp" presStyleIdx="3" presStyleCnt="5"/>
      <dgm:spPr/>
    </dgm:pt>
    <dgm:pt modelId="{5C89F75B-C9D1-44F1-9339-388142D10981}" type="pres">
      <dgm:prSet presAssocID="{4BE537DE-A93C-40FC-9C2E-814778040E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reworks"/>
        </a:ext>
      </dgm:extLst>
    </dgm:pt>
    <dgm:pt modelId="{BA08FF8A-472F-4C91-A2A0-7B731F9E967E}" type="pres">
      <dgm:prSet presAssocID="{4BE537DE-A93C-40FC-9C2E-814778040E5E}" presName="spaceRect" presStyleCnt="0"/>
      <dgm:spPr/>
    </dgm:pt>
    <dgm:pt modelId="{66208375-0D73-4FE6-815B-8879408A2CD2}" type="pres">
      <dgm:prSet presAssocID="{4BE537DE-A93C-40FC-9C2E-814778040E5E}" presName="parTx" presStyleLbl="revTx" presStyleIdx="3" presStyleCnt="5">
        <dgm:presLayoutVars>
          <dgm:chMax val="0"/>
          <dgm:chPref val="0"/>
        </dgm:presLayoutVars>
      </dgm:prSet>
      <dgm:spPr/>
    </dgm:pt>
    <dgm:pt modelId="{D49A2411-C504-41FE-A571-BA35AA39D148}" type="pres">
      <dgm:prSet presAssocID="{A7E429A8-56EB-4F37-9C9D-34D3BBAFDF2C}" presName="sibTrans" presStyleCnt="0"/>
      <dgm:spPr/>
    </dgm:pt>
    <dgm:pt modelId="{EB9A4538-7829-41ED-99C3-08D30F5D5284}" type="pres">
      <dgm:prSet presAssocID="{B42D7F1B-D18D-4AED-8ECC-A8B2938BAAD7}" presName="compNode" presStyleCnt="0"/>
      <dgm:spPr/>
    </dgm:pt>
    <dgm:pt modelId="{3D68BCD2-94A2-4EC1-8BCB-85E4B46EEDA2}" type="pres">
      <dgm:prSet presAssocID="{B42D7F1B-D18D-4AED-8ECC-A8B2938BAAD7}" presName="bgRect" presStyleLbl="bgShp" presStyleIdx="4" presStyleCnt="5"/>
      <dgm:spPr/>
    </dgm:pt>
    <dgm:pt modelId="{D3762117-D75E-47E6-8F08-5BDC09C5B72B}" type="pres">
      <dgm:prSet presAssocID="{B42D7F1B-D18D-4AED-8ECC-A8B2938BAAD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Question Mark with solid fill"/>
        </a:ext>
      </dgm:extLst>
    </dgm:pt>
    <dgm:pt modelId="{0426A679-FC5C-44E2-935D-069471321229}" type="pres">
      <dgm:prSet presAssocID="{B42D7F1B-D18D-4AED-8ECC-A8B2938BAAD7}" presName="spaceRect" presStyleCnt="0"/>
      <dgm:spPr/>
    </dgm:pt>
    <dgm:pt modelId="{42405830-49E2-4599-82C8-6819B85A04E4}" type="pres">
      <dgm:prSet presAssocID="{B42D7F1B-D18D-4AED-8ECC-A8B2938BAAD7}" presName="parTx" presStyleLbl="revTx" presStyleIdx="4" presStyleCnt="5">
        <dgm:presLayoutVars>
          <dgm:chMax val="0"/>
          <dgm:chPref val="0"/>
        </dgm:presLayoutVars>
      </dgm:prSet>
      <dgm:spPr/>
    </dgm:pt>
  </dgm:ptLst>
  <dgm:cxnLst>
    <dgm:cxn modelId="{4FFB0523-30B3-4B7E-BE1D-D3FDB68C17BF}" srcId="{1DAC93A7-C603-4EF0-B757-BA8021A637B2}" destId="{49F34161-5C66-4D1A-824E-FC6E12F78A6C}" srcOrd="0" destOrd="0" parTransId="{EED4B810-08ED-4F22-A4A2-CD1E9F710E36}" sibTransId="{DB65A725-E470-4951-9B06-FBE845B33251}"/>
    <dgm:cxn modelId="{01ADE441-FA76-4FA2-B085-E21AEB690A37}" type="presOf" srcId="{4BE537DE-A93C-40FC-9C2E-814778040E5E}" destId="{66208375-0D73-4FE6-815B-8879408A2CD2}" srcOrd="0" destOrd="0" presId="urn:microsoft.com/office/officeart/2018/2/layout/IconVerticalSolidList"/>
    <dgm:cxn modelId="{EEA8C468-168C-4717-BD23-30AF08415DEF}" type="presOf" srcId="{1DAC93A7-C603-4EF0-B757-BA8021A637B2}" destId="{E628035F-7416-4DFF-8006-276A114A6983}" srcOrd="0" destOrd="0" presId="urn:microsoft.com/office/officeart/2018/2/layout/IconVerticalSolidList"/>
    <dgm:cxn modelId="{48E7C786-1DCA-497E-9ECC-B55073963F81}" srcId="{1DAC93A7-C603-4EF0-B757-BA8021A637B2}" destId="{4BE537DE-A93C-40FC-9C2E-814778040E5E}" srcOrd="3" destOrd="0" parTransId="{E0170573-79AB-4D41-9933-D891F17A2784}" sibTransId="{A7E429A8-56EB-4F37-9C9D-34D3BBAFDF2C}"/>
    <dgm:cxn modelId="{6788D989-755C-4747-BBCE-023209A1DA78}" srcId="{1DAC93A7-C603-4EF0-B757-BA8021A637B2}" destId="{B76CA4CD-B4A0-4B1E-9D56-7EFA7A51AA3C}" srcOrd="2" destOrd="0" parTransId="{7005CD68-D8B7-4409-9652-1278662823A3}" sibTransId="{6A70D034-8EE0-461A-9865-5A0ACAFB7BCA}"/>
    <dgm:cxn modelId="{E541E08E-ED25-48F3-8E7D-6DF71CCD87B8}" type="presOf" srcId="{B42D7F1B-D18D-4AED-8ECC-A8B2938BAAD7}" destId="{42405830-49E2-4599-82C8-6819B85A04E4}" srcOrd="0" destOrd="0" presId="urn:microsoft.com/office/officeart/2018/2/layout/IconVerticalSolidList"/>
    <dgm:cxn modelId="{ABCD3BA7-B6B6-4C37-8063-0AE064598C2E}" srcId="{1DAC93A7-C603-4EF0-B757-BA8021A637B2}" destId="{C2DECF3C-AB86-40AF-9115-4CA818A9800F}" srcOrd="1" destOrd="0" parTransId="{F4B8F342-602C-4F04-9B51-600FB7A67065}" sibTransId="{F6B55661-30A7-406A-BEA3-C6657D291882}"/>
    <dgm:cxn modelId="{F59724AC-90A4-4C5F-9817-69F0AA1EB9A8}" type="presOf" srcId="{C2DECF3C-AB86-40AF-9115-4CA818A9800F}" destId="{04AFDC1B-61BE-47C4-8C61-A98A6C53BA62}" srcOrd="0" destOrd="0" presId="urn:microsoft.com/office/officeart/2018/2/layout/IconVerticalSolidList"/>
    <dgm:cxn modelId="{47A357B3-CF9E-4C4E-B5B4-F1E0A5B0E2FC}" type="presOf" srcId="{B76CA4CD-B4A0-4B1E-9D56-7EFA7A51AA3C}" destId="{9D6E5738-B984-407E-9E38-86782F047E7F}" srcOrd="0" destOrd="0" presId="urn:microsoft.com/office/officeart/2018/2/layout/IconVerticalSolidList"/>
    <dgm:cxn modelId="{C198AEBA-B75B-4534-AA4A-BBA13126F2EA}" srcId="{1DAC93A7-C603-4EF0-B757-BA8021A637B2}" destId="{B42D7F1B-D18D-4AED-8ECC-A8B2938BAAD7}" srcOrd="4" destOrd="0" parTransId="{4B066E0E-6565-407B-81FA-FBB642F671D2}" sibTransId="{85D5E9F6-FB5E-4DDE-A8D7-AC15040536DF}"/>
    <dgm:cxn modelId="{B59CAFE2-24D3-4F52-9BD7-0BB6D357931E}" type="presOf" srcId="{49F34161-5C66-4D1A-824E-FC6E12F78A6C}" destId="{EA5E93B1-2887-479E-BE52-A76C199C07FE}" srcOrd="0" destOrd="0" presId="urn:microsoft.com/office/officeart/2018/2/layout/IconVerticalSolidList"/>
    <dgm:cxn modelId="{0CF2E66C-9EBC-48AC-89A5-E7030198F914}" type="presParOf" srcId="{E628035F-7416-4DFF-8006-276A114A6983}" destId="{0E2D3D3B-4761-4816-88A1-3472438DF248}" srcOrd="0" destOrd="0" presId="urn:microsoft.com/office/officeart/2018/2/layout/IconVerticalSolidList"/>
    <dgm:cxn modelId="{E4474FE1-D4A3-4DCF-AF6C-C9955FC5CDA7}" type="presParOf" srcId="{0E2D3D3B-4761-4816-88A1-3472438DF248}" destId="{F907AA53-CFAF-43B7-85FA-1F5BD490FBE2}" srcOrd="0" destOrd="0" presId="urn:microsoft.com/office/officeart/2018/2/layout/IconVerticalSolidList"/>
    <dgm:cxn modelId="{41EE0C93-D6E6-459D-B074-007B6C8A6B06}" type="presParOf" srcId="{0E2D3D3B-4761-4816-88A1-3472438DF248}" destId="{1CE9CF32-A7E6-4E36-8D8E-0BB0AF51E524}" srcOrd="1" destOrd="0" presId="urn:microsoft.com/office/officeart/2018/2/layout/IconVerticalSolidList"/>
    <dgm:cxn modelId="{7B8020D3-119B-4C8C-95AA-804F494DDF49}" type="presParOf" srcId="{0E2D3D3B-4761-4816-88A1-3472438DF248}" destId="{654E3067-BCC6-41D4-8A8A-3B0F6F1FFB07}" srcOrd="2" destOrd="0" presId="urn:microsoft.com/office/officeart/2018/2/layout/IconVerticalSolidList"/>
    <dgm:cxn modelId="{7400F807-E9E8-489D-A454-A119C99D7BF3}" type="presParOf" srcId="{0E2D3D3B-4761-4816-88A1-3472438DF248}" destId="{EA5E93B1-2887-479E-BE52-A76C199C07FE}" srcOrd="3" destOrd="0" presId="urn:microsoft.com/office/officeart/2018/2/layout/IconVerticalSolidList"/>
    <dgm:cxn modelId="{EAEF1C5D-B9EB-4F91-8F6F-444F3FE3AAF7}" type="presParOf" srcId="{E628035F-7416-4DFF-8006-276A114A6983}" destId="{A80239A6-614C-4CA4-ABA2-184B07E101CA}" srcOrd="1" destOrd="0" presId="urn:microsoft.com/office/officeart/2018/2/layout/IconVerticalSolidList"/>
    <dgm:cxn modelId="{8FE7E8F5-8AAA-4217-A467-F664530258A3}" type="presParOf" srcId="{E628035F-7416-4DFF-8006-276A114A6983}" destId="{4E8A64CE-E9A1-4271-846A-889547E26A46}" srcOrd="2" destOrd="0" presId="urn:microsoft.com/office/officeart/2018/2/layout/IconVerticalSolidList"/>
    <dgm:cxn modelId="{98B3D2D0-574A-4C71-8AA3-10B858AB0171}" type="presParOf" srcId="{4E8A64CE-E9A1-4271-846A-889547E26A46}" destId="{148E2517-EDA1-4D9B-A3F1-86A2F60207EF}" srcOrd="0" destOrd="0" presId="urn:microsoft.com/office/officeart/2018/2/layout/IconVerticalSolidList"/>
    <dgm:cxn modelId="{B61A105E-49F1-4E16-B262-A915E2FE2E70}" type="presParOf" srcId="{4E8A64CE-E9A1-4271-846A-889547E26A46}" destId="{801D00B7-2BB4-4956-B45F-ADC015A2B582}" srcOrd="1" destOrd="0" presId="urn:microsoft.com/office/officeart/2018/2/layout/IconVerticalSolidList"/>
    <dgm:cxn modelId="{DACF9DE3-CEF2-4602-AB12-C50C8A5EE724}" type="presParOf" srcId="{4E8A64CE-E9A1-4271-846A-889547E26A46}" destId="{7DD8FCA4-F533-4636-8ADA-A54E7D0C6A1C}" srcOrd="2" destOrd="0" presId="urn:microsoft.com/office/officeart/2018/2/layout/IconVerticalSolidList"/>
    <dgm:cxn modelId="{6A385A33-621A-4231-91C6-F5D8A0B81CD1}" type="presParOf" srcId="{4E8A64CE-E9A1-4271-846A-889547E26A46}" destId="{04AFDC1B-61BE-47C4-8C61-A98A6C53BA62}" srcOrd="3" destOrd="0" presId="urn:microsoft.com/office/officeart/2018/2/layout/IconVerticalSolidList"/>
    <dgm:cxn modelId="{AFA6B42E-19A0-4CAB-855E-955644DDCC2A}" type="presParOf" srcId="{E628035F-7416-4DFF-8006-276A114A6983}" destId="{581D3138-F4C1-4F0C-8DA2-5F6E74A57155}" srcOrd="3" destOrd="0" presId="urn:microsoft.com/office/officeart/2018/2/layout/IconVerticalSolidList"/>
    <dgm:cxn modelId="{3110032C-0AFB-4421-A1B5-30561E1428CF}" type="presParOf" srcId="{E628035F-7416-4DFF-8006-276A114A6983}" destId="{F0B562BE-47BC-4329-BE73-CAA06379AE7C}" srcOrd="4" destOrd="0" presId="urn:microsoft.com/office/officeart/2018/2/layout/IconVerticalSolidList"/>
    <dgm:cxn modelId="{36277692-038F-4724-9487-97646CFD420C}" type="presParOf" srcId="{F0B562BE-47BC-4329-BE73-CAA06379AE7C}" destId="{3BFF1EA4-D6A7-4AD9-84E2-674224687687}" srcOrd="0" destOrd="0" presId="urn:microsoft.com/office/officeart/2018/2/layout/IconVerticalSolidList"/>
    <dgm:cxn modelId="{F6A5C0A5-2B78-4BD7-AD11-3AF3A895156A}" type="presParOf" srcId="{F0B562BE-47BC-4329-BE73-CAA06379AE7C}" destId="{95253A28-78E5-4F9F-A90C-BD1C47C9D828}" srcOrd="1" destOrd="0" presId="urn:microsoft.com/office/officeart/2018/2/layout/IconVerticalSolidList"/>
    <dgm:cxn modelId="{386D9193-2F8D-4EF8-9D8B-85544D86C1C1}" type="presParOf" srcId="{F0B562BE-47BC-4329-BE73-CAA06379AE7C}" destId="{7CD9254C-9972-4157-BD29-2B330A1E0F00}" srcOrd="2" destOrd="0" presId="urn:microsoft.com/office/officeart/2018/2/layout/IconVerticalSolidList"/>
    <dgm:cxn modelId="{0FFF5D58-CE21-4A0A-9AC1-F7B588836E17}" type="presParOf" srcId="{F0B562BE-47BC-4329-BE73-CAA06379AE7C}" destId="{9D6E5738-B984-407E-9E38-86782F047E7F}" srcOrd="3" destOrd="0" presId="urn:microsoft.com/office/officeart/2018/2/layout/IconVerticalSolidList"/>
    <dgm:cxn modelId="{44B4FCC1-3E42-483A-9039-5421EACD3DB4}" type="presParOf" srcId="{E628035F-7416-4DFF-8006-276A114A6983}" destId="{2CC400D7-F85C-4E10-961D-85DE47A20B35}" srcOrd="5" destOrd="0" presId="urn:microsoft.com/office/officeart/2018/2/layout/IconVerticalSolidList"/>
    <dgm:cxn modelId="{D1824668-3CB4-428A-8FA0-4FF21E0ADD01}" type="presParOf" srcId="{E628035F-7416-4DFF-8006-276A114A6983}" destId="{46A10BA4-D42F-4223-B289-8C2527FDC971}" srcOrd="6" destOrd="0" presId="urn:microsoft.com/office/officeart/2018/2/layout/IconVerticalSolidList"/>
    <dgm:cxn modelId="{6E429607-A8D0-454F-B70B-F3814A8A26DC}" type="presParOf" srcId="{46A10BA4-D42F-4223-B289-8C2527FDC971}" destId="{F23238B6-E7DD-4AB0-9F91-69B6AFAFAECE}" srcOrd="0" destOrd="0" presId="urn:microsoft.com/office/officeart/2018/2/layout/IconVerticalSolidList"/>
    <dgm:cxn modelId="{DF4136DB-E913-4752-A007-CA7277D0682D}" type="presParOf" srcId="{46A10BA4-D42F-4223-B289-8C2527FDC971}" destId="{5C89F75B-C9D1-44F1-9339-388142D10981}" srcOrd="1" destOrd="0" presId="urn:microsoft.com/office/officeart/2018/2/layout/IconVerticalSolidList"/>
    <dgm:cxn modelId="{A130D7DB-C792-4D9A-8CFA-4291719E05CB}" type="presParOf" srcId="{46A10BA4-D42F-4223-B289-8C2527FDC971}" destId="{BA08FF8A-472F-4C91-A2A0-7B731F9E967E}" srcOrd="2" destOrd="0" presId="urn:microsoft.com/office/officeart/2018/2/layout/IconVerticalSolidList"/>
    <dgm:cxn modelId="{4621C12C-35FB-42FC-8B52-331CAB606B5C}" type="presParOf" srcId="{46A10BA4-D42F-4223-B289-8C2527FDC971}" destId="{66208375-0D73-4FE6-815B-8879408A2CD2}" srcOrd="3" destOrd="0" presId="urn:microsoft.com/office/officeart/2018/2/layout/IconVerticalSolidList"/>
    <dgm:cxn modelId="{E574324E-5675-4DE1-A7F2-E155583555B6}" type="presParOf" srcId="{E628035F-7416-4DFF-8006-276A114A6983}" destId="{D49A2411-C504-41FE-A571-BA35AA39D148}" srcOrd="7" destOrd="0" presId="urn:microsoft.com/office/officeart/2018/2/layout/IconVerticalSolidList"/>
    <dgm:cxn modelId="{7E6B1549-2B93-4FD4-9D23-F73F32FF6432}" type="presParOf" srcId="{E628035F-7416-4DFF-8006-276A114A6983}" destId="{EB9A4538-7829-41ED-99C3-08D30F5D5284}" srcOrd="8" destOrd="0" presId="urn:microsoft.com/office/officeart/2018/2/layout/IconVerticalSolidList"/>
    <dgm:cxn modelId="{14EB42F9-6664-4D0B-8F5C-6226F6D5F29C}" type="presParOf" srcId="{EB9A4538-7829-41ED-99C3-08D30F5D5284}" destId="{3D68BCD2-94A2-4EC1-8BCB-85E4B46EEDA2}" srcOrd="0" destOrd="0" presId="urn:microsoft.com/office/officeart/2018/2/layout/IconVerticalSolidList"/>
    <dgm:cxn modelId="{1E3AA8C3-A52C-4948-ABA5-8E5573DA808A}" type="presParOf" srcId="{EB9A4538-7829-41ED-99C3-08D30F5D5284}" destId="{D3762117-D75E-47E6-8F08-5BDC09C5B72B}" srcOrd="1" destOrd="0" presId="urn:microsoft.com/office/officeart/2018/2/layout/IconVerticalSolidList"/>
    <dgm:cxn modelId="{4C383D94-E95F-4713-BA74-A10EBD061ED3}" type="presParOf" srcId="{EB9A4538-7829-41ED-99C3-08D30F5D5284}" destId="{0426A679-FC5C-44E2-935D-069471321229}" srcOrd="2" destOrd="0" presId="urn:microsoft.com/office/officeart/2018/2/layout/IconVerticalSolidList"/>
    <dgm:cxn modelId="{B774BC44-E487-49C5-8559-DD20F4B1C3A1}" type="presParOf" srcId="{EB9A4538-7829-41ED-99C3-08D30F5D5284}" destId="{42405830-49E2-4599-82C8-6819B85A04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2227AE-15E3-4AE5-9CDC-52A46E2D833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1F79A3F-EA44-496B-8956-C1E2644F645A}">
      <dgm:prSet/>
      <dgm:spPr/>
      <dgm:t>
        <a:bodyPr/>
        <a:lstStyle/>
        <a:p>
          <a:pPr>
            <a:lnSpc>
              <a:spcPct val="100000"/>
            </a:lnSpc>
          </a:pPr>
          <a:r>
            <a:rPr lang="en-US" b="1"/>
            <a:t>Scatter plots (Flight Number vs. PayloadMass, Launch Site, Orbit):</a:t>
          </a:r>
          <a:br>
            <a:rPr lang="en-US"/>
          </a:br>
          <a:r>
            <a:rPr lang="en-US"/>
            <a:t>Used to examine how launch frequency, payload size, and different sites/orbits influence landing success. These help identify trends such as higher success with more flight experience and limitations of specific launch sites with heavy payloads.</a:t>
          </a:r>
        </a:p>
      </dgm:t>
    </dgm:pt>
    <dgm:pt modelId="{FAF9CC11-434A-4B76-B0F4-C27925E77AE9}" type="parTrans" cxnId="{21C2FD27-F568-443F-84C6-155DC45AC099}">
      <dgm:prSet/>
      <dgm:spPr/>
      <dgm:t>
        <a:bodyPr/>
        <a:lstStyle/>
        <a:p>
          <a:endParaRPr lang="en-US"/>
        </a:p>
      </dgm:t>
    </dgm:pt>
    <dgm:pt modelId="{96EF0C86-8C71-4095-864F-22DADDBA58A4}" type="sibTrans" cxnId="{21C2FD27-F568-443F-84C6-155DC45AC099}">
      <dgm:prSet/>
      <dgm:spPr/>
      <dgm:t>
        <a:bodyPr/>
        <a:lstStyle/>
        <a:p>
          <a:pPr>
            <a:lnSpc>
              <a:spcPct val="100000"/>
            </a:lnSpc>
          </a:pPr>
          <a:endParaRPr lang="en-US"/>
        </a:p>
      </dgm:t>
    </dgm:pt>
    <dgm:pt modelId="{7E116B28-6873-4347-A66F-6D079FE0D2C7}">
      <dgm:prSet/>
      <dgm:spPr/>
      <dgm:t>
        <a:bodyPr/>
        <a:lstStyle/>
        <a:p>
          <a:pPr>
            <a:lnSpc>
              <a:spcPct val="100000"/>
            </a:lnSpc>
          </a:pPr>
          <a:r>
            <a:rPr lang="en-US" b="1"/>
            <a:t>Bar chart (Orbit vs. Success Rate):</a:t>
          </a:r>
          <a:br>
            <a:rPr lang="en-US"/>
          </a:br>
          <a:r>
            <a:rPr lang="en-US"/>
            <a:t>Plotted to compare average landing success across orbit types. This visualization highlights which orbits have historically higher or lower success rates.</a:t>
          </a:r>
        </a:p>
      </dgm:t>
    </dgm:pt>
    <dgm:pt modelId="{2079FA72-6BB0-4C6D-A667-85DC77D07D57}" type="parTrans" cxnId="{1AA9F89E-E76D-43ED-963F-1685216C7E89}">
      <dgm:prSet/>
      <dgm:spPr/>
      <dgm:t>
        <a:bodyPr/>
        <a:lstStyle/>
        <a:p>
          <a:endParaRPr lang="en-US"/>
        </a:p>
      </dgm:t>
    </dgm:pt>
    <dgm:pt modelId="{BA105083-3750-450B-8768-FCA3E0402ED8}" type="sibTrans" cxnId="{1AA9F89E-E76D-43ED-963F-1685216C7E89}">
      <dgm:prSet/>
      <dgm:spPr/>
      <dgm:t>
        <a:bodyPr/>
        <a:lstStyle/>
        <a:p>
          <a:pPr>
            <a:lnSpc>
              <a:spcPct val="100000"/>
            </a:lnSpc>
          </a:pPr>
          <a:endParaRPr lang="en-US"/>
        </a:p>
      </dgm:t>
    </dgm:pt>
    <dgm:pt modelId="{AC596BBC-F454-4464-8DDB-712E17FBE0AC}">
      <dgm:prSet/>
      <dgm:spPr/>
      <dgm:t>
        <a:bodyPr/>
        <a:lstStyle/>
        <a:p>
          <a:pPr>
            <a:lnSpc>
              <a:spcPct val="100000"/>
            </a:lnSpc>
          </a:pPr>
          <a:r>
            <a:rPr lang="en-US" b="1"/>
            <a:t>Line chart (Year vs. Success Rate):</a:t>
          </a:r>
          <a:br>
            <a:rPr lang="en-US"/>
          </a:br>
          <a:r>
            <a:rPr lang="en-US"/>
            <a:t>Used to show the yearly trend of launch outcomes, demonstrating SpaceX’s improvement in landing success over time, especially post-2013.</a:t>
          </a:r>
        </a:p>
      </dgm:t>
    </dgm:pt>
    <dgm:pt modelId="{F9373BBB-5218-4B54-AFE9-882A3B5BD2F7}" type="parTrans" cxnId="{623B783E-CCDD-4795-9A37-1D2151A86743}">
      <dgm:prSet/>
      <dgm:spPr/>
      <dgm:t>
        <a:bodyPr/>
        <a:lstStyle/>
        <a:p>
          <a:endParaRPr lang="en-US"/>
        </a:p>
      </dgm:t>
    </dgm:pt>
    <dgm:pt modelId="{4CC09D25-DA2C-4F05-B446-162AD6C382B3}" type="sibTrans" cxnId="{623B783E-CCDD-4795-9A37-1D2151A86743}">
      <dgm:prSet/>
      <dgm:spPr/>
      <dgm:t>
        <a:bodyPr/>
        <a:lstStyle/>
        <a:p>
          <a:pPr>
            <a:lnSpc>
              <a:spcPct val="100000"/>
            </a:lnSpc>
          </a:pPr>
          <a:endParaRPr lang="en-US"/>
        </a:p>
      </dgm:t>
    </dgm:pt>
    <dgm:pt modelId="{6EF7A621-01FA-4679-88D1-B569CF9FC4AB}">
      <dgm:prSet/>
      <dgm:spPr/>
      <dgm:t>
        <a:bodyPr/>
        <a:lstStyle/>
        <a:p>
          <a:pPr>
            <a:lnSpc>
              <a:spcPct val="100000"/>
            </a:lnSpc>
          </a:pPr>
          <a:r>
            <a:rPr lang="en-US"/>
            <a:t>Code found here: </a:t>
          </a:r>
          <a:r>
            <a:rPr lang="en-US">
              <a:hlinkClick xmlns:r="http://schemas.openxmlformats.org/officeDocument/2006/relationships" r:id="rId1"/>
            </a:rPr>
            <a:t>https://github.com/scissory/applied-data-science-capstone/blob/e47e4f4d0e8be119f3e5cb0e736579ee4e0d95ee/EDA%20Visualization.ipynb</a:t>
          </a:r>
          <a:endParaRPr lang="en-US"/>
        </a:p>
      </dgm:t>
    </dgm:pt>
    <dgm:pt modelId="{B32E608D-BA53-4523-9708-D057BBBA1E8D}" type="parTrans" cxnId="{39D611D7-710A-400F-BF6D-F1B77CF28A61}">
      <dgm:prSet/>
      <dgm:spPr/>
      <dgm:t>
        <a:bodyPr/>
        <a:lstStyle/>
        <a:p>
          <a:endParaRPr lang="en-US"/>
        </a:p>
      </dgm:t>
    </dgm:pt>
    <dgm:pt modelId="{73871CF2-8F3E-46EE-B155-83BC0DFB59A7}" type="sibTrans" cxnId="{39D611D7-710A-400F-BF6D-F1B77CF28A61}">
      <dgm:prSet/>
      <dgm:spPr/>
      <dgm:t>
        <a:bodyPr/>
        <a:lstStyle/>
        <a:p>
          <a:endParaRPr lang="en-US"/>
        </a:p>
      </dgm:t>
    </dgm:pt>
    <dgm:pt modelId="{E640A6F9-F73D-4C89-AFE2-0AE5C9680188}" type="pres">
      <dgm:prSet presAssocID="{4E2227AE-15E3-4AE5-9CDC-52A46E2D833C}" presName="root" presStyleCnt="0">
        <dgm:presLayoutVars>
          <dgm:dir/>
          <dgm:resizeHandles val="exact"/>
        </dgm:presLayoutVars>
      </dgm:prSet>
      <dgm:spPr/>
    </dgm:pt>
    <dgm:pt modelId="{BA0749F4-7A87-4671-ACB8-04F593F6A5FA}" type="pres">
      <dgm:prSet presAssocID="{4E2227AE-15E3-4AE5-9CDC-52A46E2D833C}" presName="container" presStyleCnt="0">
        <dgm:presLayoutVars>
          <dgm:dir/>
          <dgm:resizeHandles val="exact"/>
        </dgm:presLayoutVars>
      </dgm:prSet>
      <dgm:spPr/>
    </dgm:pt>
    <dgm:pt modelId="{E27621F7-3F64-439A-AD96-82064AC61D05}" type="pres">
      <dgm:prSet presAssocID="{11F79A3F-EA44-496B-8956-C1E2644F645A}" presName="compNode" presStyleCnt="0"/>
      <dgm:spPr/>
    </dgm:pt>
    <dgm:pt modelId="{FF6EE577-4487-4A6A-8F85-37C077FDA916}" type="pres">
      <dgm:prSet presAssocID="{11F79A3F-EA44-496B-8956-C1E2644F645A}" presName="iconBgRect" presStyleLbl="bgShp" presStyleIdx="0" presStyleCnt="4"/>
      <dgm:spPr/>
    </dgm:pt>
    <dgm:pt modelId="{0228B2A1-A9DE-4ADD-A1C0-38C5FF0022E5}" type="pres">
      <dgm:prSet presAssocID="{11F79A3F-EA44-496B-8956-C1E2644F645A}"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ronaut"/>
        </a:ext>
      </dgm:extLst>
    </dgm:pt>
    <dgm:pt modelId="{AE17859E-D970-4902-9079-1A8747BC458B}" type="pres">
      <dgm:prSet presAssocID="{11F79A3F-EA44-496B-8956-C1E2644F645A}" presName="spaceRect" presStyleCnt="0"/>
      <dgm:spPr/>
    </dgm:pt>
    <dgm:pt modelId="{2C3FE7A9-F46E-4261-B8BD-759F04E99023}" type="pres">
      <dgm:prSet presAssocID="{11F79A3F-EA44-496B-8956-C1E2644F645A}" presName="textRect" presStyleLbl="revTx" presStyleIdx="0" presStyleCnt="4">
        <dgm:presLayoutVars>
          <dgm:chMax val="1"/>
          <dgm:chPref val="1"/>
        </dgm:presLayoutVars>
      </dgm:prSet>
      <dgm:spPr/>
    </dgm:pt>
    <dgm:pt modelId="{60839D73-33B2-4BD1-9FDB-2C7D6DBD517E}" type="pres">
      <dgm:prSet presAssocID="{96EF0C86-8C71-4095-864F-22DADDBA58A4}" presName="sibTrans" presStyleLbl="sibTrans2D1" presStyleIdx="0" presStyleCnt="0"/>
      <dgm:spPr/>
    </dgm:pt>
    <dgm:pt modelId="{CF353BAB-7B53-4BA5-B51E-7790BD9A375A}" type="pres">
      <dgm:prSet presAssocID="{7E116B28-6873-4347-A66F-6D079FE0D2C7}" presName="compNode" presStyleCnt="0"/>
      <dgm:spPr/>
    </dgm:pt>
    <dgm:pt modelId="{CFED315E-35BB-42E3-A817-79CEFEA99F1A}" type="pres">
      <dgm:prSet presAssocID="{7E116B28-6873-4347-A66F-6D079FE0D2C7}" presName="iconBgRect" presStyleLbl="bgShp" presStyleIdx="1" presStyleCnt="4"/>
      <dgm:spPr/>
    </dgm:pt>
    <dgm:pt modelId="{E78E8988-AC1F-4F5E-A655-9AF7E5686F66}" type="pres">
      <dgm:prSet presAssocID="{7E116B28-6873-4347-A66F-6D079FE0D2C7}"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olar system"/>
        </a:ext>
      </dgm:extLst>
    </dgm:pt>
    <dgm:pt modelId="{F42E3537-C043-4F8D-8908-F96EF61CD821}" type="pres">
      <dgm:prSet presAssocID="{7E116B28-6873-4347-A66F-6D079FE0D2C7}" presName="spaceRect" presStyleCnt="0"/>
      <dgm:spPr/>
    </dgm:pt>
    <dgm:pt modelId="{F6CF8E65-3ECB-4061-ACC5-EE122598D291}" type="pres">
      <dgm:prSet presAssocID="{7E116B28-6873-4347-A66F-6D079FE0D2C7}" presName="textRect" presStyleLbl="revTx" presStyleIdx="1" presStyleCnt="4">
        <dgm:presLayoutVars>
          <dgm:chMax val="1"/>
          <dgm:chPref val="1"/>
        </dgm:presLayoutVars>
      </dgm:prSet>
      <dgm:spPr/>
    </dgm:pt>
    <dgm:pt modelId="{C1C54D6B-451C-4F4C-98A4-872C8B514DD8}" type="pres">
      <dgm:prSet presAssocID="{BA105083-3750-450B-8768-FCA3E0402ED8}" presName="sibTrans" presStyleLbl="sibTrans2D1" presStyleIdx="0" presStyleCnt="0"/>
      <dgm:spPr/>
    </dgm:pt>
    <dgm:pt modelId="{99B60D41-9394-4928-A4AF-70BDF42FAB90}" type="pres">
      <dgm:prSet presAssocID="{AC596BBC-F454-4464-8DDB-712E17FBE0AC}" presName="compNode" presStyleCnt="0"/>
      <dgm:spPr/>
    </dgm:pt>
    <dgm:pt modelId="{F2F2CD84-EF2B-4314-A1B9-1F39100D3566}" type="pres">
      <dgm:prSet presAssocID="{AC596BBC-F454-4464-8DDB-712E17FBE0AC}" presName="iconBgRect" presStyleLbl="bgShp" presStyleIdx="2" presStyleCnt="4"/>
      <dgm:spPr/>
    </dgm:pt>
    <dgm:pt modelId="{70686968-2F40-4CAB-8F20-A8790CC1AFED}" type="pres">
      <dgm:prSet presAssocID="{AC596BBC-F454-4464-8DDB-712E17FBE0AC}"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Business Growth"/>
        </a:ext>
      </dgm:extLst>
    </dgm:pt>
    <dgm:pt modelId="{42A0710A-EE4E-4D85-B373-682989ECEA8C}" type="pres">
      <dgm:prSet presAssocID="{AC596BBC-F454-4464-8DDB-712E17FBE0AC}" presName="spaceRect" presStyleCnt="0"/>
      <dgm:spPr/>
    </dgm:pt>
    <dgm:pt modelId="{6236D694-0A6D-4D11-A05F-07985590F186}" type="pres">
      <dgm:prSet presAssocID="{AC596BBC-F454-4464-8DDB-712E17FBE0AC}" presName="textRect" presStyleLbl="revTx" presStyleIdx="2" presStyleCnt="4">
        <dgm:presLayoutVars>
          <dgm:chMax val="1"/>
          <dgm:chPref val="1"/>
        </dgm:presLayoutVars>
      </dgm:prSet>
      <dgm:spPr/>
    </dgm:pt>
    <dgm:pt modelId="{07DF9CC7-E73D-4B27-B26F-B33357302268}" type="pres">
      <dgm:prSet presAssocID="{4CC09D25-DA2C-4F05-B446-162AD6C382B3}" presName="sibTrans" presStyleLbl="sibTrans2D1" presStyleIdx="0" presStyleCnt="0"/>
      <dgm:spPr/>
    </dgm:pt>
    <dgm:pt modelId="{AB143865-345E-462B-B9DB-597CF31F7B48}" type="pres">
      <dgm:prSet presAssocID="{6EF7A621-01FA-4679-88D1-B569CF9FC4AB}" presName="compNode" presStyleCnt="0"/>
      <dgm:spPr/>
    </dgm:pt>
    <dgm:pt modelId="{A1F652FC-09E2-4714-B19A-91B061F3F8EE}" type="pres">
      <dgm:prSet presAssocID="{6EF7A621-01FA-4679-88D1-B569CF9FC4AB}" presName="iconBgRect" presStyleLbl="bgShp" presStyleIdx="3" presStyleCnt="4"/>
      <dgm:spPr/>
    </dgm:pt>
    <dgm:pt modelId="{56E481C2-2F2D-433E-BAF1-70E787C2835A}" type="pres">
      <dgm:prSet presAssocID="{6EF7A621-01FA-4679-88D1-B569CF9FC4AB}"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arcode"/>
        </a:ext>
      </dgm:extLst>
    </dgm:pt>
    <dgm:pt modelId="{6539123D-89EA-442D-9D41-A565338BE28E}" type="pres">
      <dgm:prSet presAssocID="{6EF7A621-01FA-4679-88D1-B569CF9FC4AB}" presName="spaceRect" presStyleCnt="0"/>
      <dgm:spPr/>
    </dgm:pt>
    <dgm:pt modelId="{8B277EC7-EF41-454B-BFD7-95945A2C0F30}" type="pres">
      <dgm:prSet presAssocID="{6EF7A621-01FA-4679-88D1-B569CF9FC4AB}" presName="textRect" presStyleLbl="revTx" presStyleIdx="3" presStyleCnt="4">
        <dgm:presLayoutVars>
          <dgm:chMax val="1"/>
          <dgm:chPref val="1"/>
        </dgm:presLayoutVars>
      </dgm:prSet>
      <dgm:spPr/>
    </dgm:pt>
  </dgm:ptLst>
  <dgm:cxnLst>
    <dgm:cxn modelId="{379F670D-DFA6-442A-A76F-8F7CE4B11321}" type="presOf" srcId="{7E116B28-6873-4347-A66F-6D079FE0D2C7}" destId="{F6CF8E65-3ECB-4061-ACC5-EE122598D291}" srcOrd="0" destOrd="0" presId="urn:microsoft.com/office/officeart/2018/2/layout/IconCircleList"/>
    <dgm:cxn modelId="{21C2FD27-F568-443F-84C6-155DC45AC099}" srcId="{4E2227AE-15E3-4AE5-9CDC-52A46E2D833C}" destId="{11F79A3F-EA44-496B-8956-C1E2644F645A}" srcOrd="0" destOrd="0" parTransId="{FAF9CC11-434A-4B76-B0F4-C27925E77AE9}" sibTransId="{96EF0C86-8C71-4095-864F-22DADDBA58A4}"/>
    <dgm:cxn modelId="{F487933B-3032-4A0E-8585-6BE9F64218BC}" type="presOf" srcId="{11F79A3F-EA44-496B-8956-C1E2644F645A}" destId="{2C3FE7A9-F46E-4261-B8BD-759F04E99023}" srcOrd="0" destOrd="0" presId="urn:microsoft.com/office/officeart/2018/2/layout/IconCircleList"/>
    <dgm:cxn modelId="{623B783E-CCDD-4795-9A37-1D2151A86743}" srcId="{4E2227AE-15E3-4AE5-9CDC-52A46E2D833C}" destId="{AC596BBC-F454-4464-8DDB-712E17FBE0AC}" srcOrd="2" destOrd="0" parTransId="{F9373BBB-5218-4B54-AFE9-882A3B5BD2F7}" sibTransId="{4CC09D25-DA2C-4F05-B446-162AD6C382B3}"/>
    <dgm:cxn modelId="{85BFDE40-EEA2-4AE9-99FD-66664D377C5E}" type="presOf" srcId="{96EF0C86-8C71-4095-864F-22DADDBA58A4}" destId="{60839D73-33B2-4BD1-9FDB-2C7D6DBD517E}" srcOrd="0" destOrd="0" presId="urn:microsoft.com/office/officeart/2018/2/layout/IconCircleList"/>
    <dgm:cxn modelId="{F521BC47-2061-4005-A5D3-D0CF7C1BE316}" type="presOf" srcId="{4CC09D25-DA2C-4F05-B446-162AD6C382B3}" destId="{07DF9CC7-E73D-4B27-B26F-B33357302268}" srcOrd="0" destOrd="0" presId="urn:microsoft.com/office/officeart/2018/2/layout/IconCircleList"/>
    <dgm:cxn modelId="{1AA9F89E-E76D-43ED-963F-1685216C7E89}" srcId="{4E2227AE-15E3-4AE5-9CDC-52A46E2D833C}" destId="{7E116B28-6873-4347-A66F-6D079FE0D2C7}" srcOrd="1" destOrd="0" parTransId="{2079FA72-6BB0-4C6D-A667-85DC77D07D57}" sibTransId="{BA105083-3750-450B-8768-FCA3E0402ED8}"/>
    <dgm:cxn modelId="{1F4198D6-488C-43FC-9568-C4376C2FC306}" type="presOf" srcId="{BA105083-3750-450B-8768-FCA3E0402ED8}" destId="{C1C54D6B-451C-4F4C-98A4-872C8B514DD8}" srcOrd="0" destOrd="0" presId="urn:microsoft.com/office/officeart/2018/2/layout/IconCircleList"/>
    <dgm:cxn modelId="{39D611D7-710A-400F-BF6D-F1B77CF28A61}" srcId="{4E2227AE-15E3-4AE5-9CDC-52A46E2D833C}" destId="{6EF7A621-01FA-4679-88D1-B569CF9FC4AB}" srcOrd="3" destOrd="0" parTransId="{B32E608D-BA53-4523-9708-D057BBBA1E8D}" sibTransId="{73871CF2-8F3E-46EE-B155-83BC0DFB59A7}"/>
    <dgm:cxn modelId="{965B49E2-4912-4DBD-B01A-79EBF97178CB}" type="presOf" srcId="{6EF7A621-01FA-4679-88D1-B569CF9FC4AB}" destId="{8B277EC7-EF41-454B-BFD7-95945A2C0F30}" srcOrd="0" destOrd="0" presId="urn:microsoft.com/office/officeart/2018/2/layout/IconCircleList"/>
    <dgm:cxn modelId="{277D1EEB-2575-41D8-86CE-28894247DE8E}" type="presOf" srcId="{AC596BBC-F454-4464-8DDB-712E17FBE0AC}" destId="{6236D694-0A6D-4D11-A05F-07985590F186}" srcOrd="0" destOrd="0" presId="urn:microsoft.com/office/officeart/2018/2/layout/IconCircleList"/>
    <dgm:cxn modelId="{01666CF8-038D-45D7-82A8-80B12475C8FD}" type="presOf" srcId="{4E2227AE-15E3-4AE5-9CDC-52A46E2D833C}" destId="{E640A6F9-F73D-4C89-AFE2-0AE5C9680188}" srcOrd="0" destOrd="0" presId="urn:microsoft.com/office/officeart/2018/2/layout/IconCircleList"/>
    <dgm:cxn modelId="{44079D52-5158-460C-BAF6-7D3925EA4FC3}" type="presParOf" srcId="{E640A6F9-F73D-4C89-AFE2-0AE5C9680188}" destId="{BA0749F4-7A87-4671-ACB8-04F593F6A5FA}" srcOrd="0" destOrd="0" presId="urn:microsoft.com/office/officeart/2018/2/layout/IconCircleList"/>
    <dgm:cxn modelId="{F0FF36CB-0E80-472D-BDAF-3E9C4346906A}" type="presParOf" srcId="{BA0749F4-7A87-4671-ACB8-04F593F6A5FA}" destId="{E27621F7-3F64-439A-AD96-82064AC61D05}" srcOrd="0" destOrd="0" presId="urn:microsoft.com/office/officeart/2018/2/layout/IconCircleList"/>
    <dgm:cxn modelId="{417A2BB6-AB5A-4908-BCD2-714E013F00EC}" type="presParOf" srcId="{E27621F7-3F64-439A-AD96-82064AC61D05}" destId="{FF6EE577-4487-4A6A-8F85-37C077FDA916}" srcOrd="0" destOrd="0" presId="urn:microsoft.com/office/officeart/2018/2/layout/IconCircleList"/>
    <dgm:cxn modelId="{5B9E95DF-4FC8-45DB-B160-01449DBF1114}" type="presParOf" srcId="{E27621F7-3F64-439A-AD96-82064AC61D05}" destId="{0228B2A1-A9DE-4ADD-A1C0-38C5FF0022E5}" srcOrd="1" destOrd="0" presId="urn:microsoft.com/office/officeart/2018/2/layout/IconCircleList"/>
    <dgm:cxn modelId="{FC627951-B349-4BA5-9A60-7127131C7E98}" type="presParOf" srcId="{E27621F7-3F64-439A-AD96-82064AC61D05}" destId="{AE17859E-D970-4902-9079-1A8747BC458B}" srcOrd="2" destOrd="0" presId="urn:microsoft.com/office/officeart/2018/2/layout/IconCircleList"/>
    <dgm:cxn modelId="{B3431B62-3563-436A-9A97-43E4E2E541A4}" type="presParOf" srcId="{E27621F7-3F64-439A-AD96-82064AC61D05}" destId="{2C3FE7A9-F46E-4261-B8BD-759F04E99023}" srcOrd="3" destOrd="0" presId="urn:microsoft.com/office/officeart/2018/2/layout/IconCircleList"/>
    <dgm:cxn modelId="{2EB63EF6-108A-46B7-91FD-EBE88C47C837}" type="presParOf" srcId="{BA0749F4-7A87-4671-ACB8-04F593F6A5FA}" destId="{60839D73-33B2-4BD1-9FDB-2C7D6DBD517E}" srcOrd="1" destOrd="0" presId="urn:microsoft.com/office/officeart/2018/2/layout/IconCircleList"/>
    <dgm:cxn modelId="{F65AC2DE-9028-45EE-97BC-D9B97B6F1C14}" type="presParOf" srcId="{BA0749F4-7A87-4671-ACB8-04F593F6A5FA}" destId="{CF353BAB-7B53-4BA5-B51E-7790BD9A375A}" srcOrd="2" destOrd="0" presId="urn:microsoft.com/office/officeart/2018/2/layout/IconCircleList"/>
    <dgm:cxn modelId="{50B71CFC-7998-4528-A104-E9F237F8E1F7}" type="presParOf" srcId="{CF353BAB-7B53-4BA5-B51E-7790BD9A375A}" destId="{CFED315E-35BB-42E3-A817-79CEFEA99F1A}" srcOrd="0" destOrd="0" presId="urn:microsoft.com/office/officeart/2018/2/layout/IconCircleList"/>
    <dgm:cxn modelId="{7A764A46-A457-4FE6-BF04-3F2D794F7980}" type="presParOf" srcId="{CF353BAB-7B53-4BA5-B51E-7790BD9A375A}" destId="{E78E8988-AC1F-4F5E-A655-9AF7E5686F66}" srcOrd="1" destOrd="0" presId="urn:microsoft.com/office/officeart/2018/2/layout/IconCircleList"/>
    <dgm:cxn modelId="{B0B9A709-29C1-4972-ACAE-A64062A78DBC}" type="presParOf" srcId="{CF353BAB-7B53-4BA5-B51E-7790BD9A375A}" destId="{F42E3537-C043-4F8D-8908-F96EF61CD821}" srcOrd="2" destOrd="0" presId="urn:microsoft.com/office/officeart/2018/2/layout/IconCircleList"/>
    <dgm:cxn modelId="{1A1CC97A-EACF-4DC1-9501-13B270E0C2B2}" type="presParOf" srcId="{CF353BAB-7B53-4BA5-B51E-7790BD9A375A}" destId="{F6CF8E65-3ECB-4061-ACC5-EE122598D291}" srcOrd="3" destOrd="0" presId="urn:microsoft.com/office/officeart/2018/2/layout/IconCircleList"/>
    <dgm:cxn modelId="{A10D80FE-90B9-4192-9F77-DBE2CDCCBD25}" type="presParOf" srcId="{BA0749F4-7A87-4671-ACB8-04F593F6A5FA}" destId="{C1C54D6B-451C-4F4C-98A4-872C8B514DD8}" srcOrd="3" destOrd="0" presId="urn:microsoft.com/office/officeart/2018/2/layout/IconCircleList"/>
    <dgm:cxn modelId="{98E73F8B-8DFD-47A8-B466-2838E49CAAF7}" type="presParOf" srcId="{BA0749F4-7A87-4671-ACB8-04F593F6A5FA}" destId="{99B60D41-9394-4928-A4AF-70BDF42FAB90}" srcOrd="4" destOrd="0" presId="urn:microsoft.com/office/officeart/2018/2/layout/IconCircleList"/>
    <dgm:cxn modelId="{ED3483B2-F9ED-4A81-8AFC-7649A01BE8A1}" type="presParOf" srcId="{99B60D41-9394-4928-A4AF-70BDF42FAB90}" destId="{F2F2CD84-EF2B-4314-A1B9-1F39100D3566}" srcOrd="0" destOrd="0" presId="urn:microsoft.com/office/officeart/2018/2/layout/IconCircleList"/>
    <dgm:cxn modelId="{7EE35693-75D3-44E9-B697-64658F2FC0CF}" type="presParOf" srcId="{99B60D41-9394-4928-A4AF-70BDF42FAB90}" destId="{70686968-2F40-4CAB-8F20-A8790CC1AFED}" srcOrd="1" destOrd="0" presId="urn:microsoft.com/office/officeart/2018/2/layout/IconCircleList"/>
    <dgm:cxn modelId="{2A11D909-8891-4AC0-B0AC-F7E84C93C4C2}" type="presParOf" srcId="{99B60D41-9394-4928-A4AF-70BDF42FAB90}" destId="{42A0710A-EE4E-4D85-B373-682989ECEA8C}" srcOrd="2" destOrd="0" presId="urn:microsoft.com/office/officeart/2018/2/layout/IconCircleList"/>
    <dgm:cxn modelId="{C630C1E5-46D9-4ADA-A51C-A9CF089A9C77}" type="presParOf" srcId="{99B60D41-9394-4928-A4AF-70BDF42FAB90}" destId="{6236D694-0A6D-4D11-A05F-07985590F186}" srcOrd="3" destOrd="0" presId="urn:microsoft.com/office/officeart/2018/2/layout/IconCircleList"/>
    <dgm:cxn modelId="{05791FA0-5F52-407C-999A-232A75235D1E}" type="presParOf" srcId="{BA0749F4-7A87-4671-ACB8-04F593F6A5FA}" destId="{07DF9CC7-E73D-4B27-B26F-B33357302268}" srcOrd="5" destOrd="0" presId="urn:microsoft.com/office/officeart/2018/2/layout/IconCircleList"/>
    <dgm:cxn modelId="{4AD7D413-524F-4510-BED6-EF0FD89A5284}" type="presParOf" srcId="{BA0749F4-7A87-4671-ACB8-04F593F6A5FA}" destId="{AB143865-345E-462B-B9DB-597CF31F7B48}" srcOrd="6" destOrd="0" presId="urn:microsoft.com/office/officeart/2018/2/layout/IconCircleList"/>
    <dgm:cxn modelId="{C02E2717-9E81-4E6D-880D-6695CCE16545}" type="presParOf" srcId="{AB143865-345E-462B-B9DB-597CF31F7B48}" destId="{A1F652FC-09E2-4714-B19A-91B061F3F8EE}" srcOrd="0" destOrd="0" presId="urn:microsoft.com/office/officeart/2018/2/layout/IconCircleList"/>
    <dgm:cxn modelId="{BEFC326A-D1CC-4F09-A8D5-3F6A7202FA40}" type="presParOf" srcId="{AB143865-345E-462B-B9DB-597CF31F7B48}" destId="{56E481C2-2F2D-433E-BAF1-70E787C2835A}" srcOrd="1" destOrd="0" presId="urn:microsoft.com/office/officeart/2018/2/layout/IconCircleList"/>
    <dgm:cxn modelId="{10C1CDC3-36B3-4BC7-B91C-773D64282275}" type="presParOf" srcId="{AB143865-345E-462B-B9DB-597CF31F7B48}" destId="{6539123D-89EA-442D-9D41-A565338BE28E}" srcOrd="2" destOrd="0" presId="urn:microsoft.com/office/officeart/2018/2/layout/IconCircleList"/>
    <dgm:cxn modelId="{309C06E8-EE0F-49B6-A0F6-E34EF3C0433D}" type="presParOf" srcId="{AB143865-345E-462B-B9DB-597CF31F7B48}" destId="{8B277EC7-EF41-454B-BFD7-95945A2C0F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4871D1-972F-46AC-8413-94128F4F3A3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0C3566E-9D2C-407F-AFBF-C4E13ACCC549}">
      <dgm:prSet/>
      <dgm:spPr/>
      <dgm:t>
        <a:bodyPr/>
        <a:lstStyle/>
        <a:p>
          <a:pPr>
            <a:lnSpc>
              <a:spcPct val="100000"/>
            </a:lnSpc>
          </a:pPr>
          <a:r>
            <a:rPr lang="en-US" b="1"/>
            <a:t>Exploration of launch data:</a:t>
          </a:r>
          <a:r>
            <a:rPr lang="en-US"/>
            <a:t> Queries retrieve distinct launch sites, filter records by site prefix, and examine payload/booster information (e.g., total and average payload mass for specific customers or booster versions).</a:t>
          </a:r>
        </a:p>
      </dgm:t>
    </dgm:pt>
    <dgm:pt modelId="{317BD365-D241-49B7-AA6F-9CBEA3B8EED6}" type="parTrans" cxnId="{7FCCA50E-A681-46A0-9171-843BB345FAFF}">
      <dgm:prSet/>
      <dgm:spPr/>
      <dgm:t>
        <a:bodyPr/>
        <a:lstStyle/>
        <a:p>
          <a:endParaRPr lang="en-US"/>
        </a:p>
      </dgm:t>
    </dgm:pt>
    <dgm:pt modelId="{8252355F-0507-4916-9A04-FE214E20B68B}" type="sibTrans" cxnId="{7FCCA50E-A681-46A0-9171-843BB345FAFF}">
      <dgm:prSet/>
      <dgm:spPr/>
      <dgm:t>
        <a:bodyPr/>
        <a:lstStyle/>
        <a:p>
          <a:pPr>
            <a:lnSpc>
              <a:spcPct val="100000"/>
            </a:lnSpc>
          </a:pPr>
          <a:endParaRPr lang="en-US"/>
        </a:p>
      </dgm:t>
    </dgm:pt>
    <dgm:pt modelId="{E47D38A0-DCD4-4F88-8406-0E5CD2891731}">
      <dgm:prSet/>
      <dgm:spPr/>
      <dgm:t>
        <a:bodyPr/>
        <a:lstStyle/>
        <a:p>
          <a:pPr>
            <a:lnSpc>
              <a:spcPct val="100000"/>
            </a:lnSpc>
          </a:pPr>
          <a:r>
            <a:rPr lang="en-US" b="1"/>
            <a:t>Mission outcome analysis:</a:t>
          </a:r>
          <a:r>
            <a:rPr lang="en-US"/>
            <a:t> Queries identify first successful landings, count success vs. failure outcomes, and list failed or successful landing cases by year, site, and booster type.</a:t>
          </a:r>
        </a:p>
      </dgm:t>
    </dgm:pt>
    <dgm:pt modelId="{35928D04-8B22-4E33-9BC7-62C1911BF141}" type="parTrans" cxnId="{6CCA83F9-1195-4BB7-852C-645AB247DC3D}">
      <dgm:prSet/>
      <dgm:spPr/>
      <dgm:t>
        <a:bodyPr/>
        <a:lstStyle/>
        <a:p>
          <a:endParaRPr lang="en-US"/>
        </a:p>
      </dgm:t>
    </dgm:pt>
    <dgm:pt modelId="{2CDCFE0B-BDC3-495A-A658-30C71770DD18}" type="sibTrans" cxnId="{6CCA83F9-1195-4BB7-852C-645AB247DC3D}">
      <dgm:prSet/>
      <dgm:spPr/>
      <dgm:t>
        <a:bodyPr/>
        <a:lstStyle/>
        <a:p>
          <a:pPr>
            <a:lnSpc>
              <a:spcPct val="100000"/>
            </a:lnSpc>
          </a:pPr>
          <a:endParaRPr lang="en-US"/>
        </a:p>
      </dgm:t>
    </dgm:pt>
    <dgm:pt modelId="{1AA055BF-153F-4CC5-B367-7980C1BC2033}">
      <dgm:prSet/>
      <dgm:spPr/>
      <dgm:t>
        <a:bodyPr/>
        <a:lstStyle/>
        <a:p>
          <a:pPr>
            <a:lnSpc>
              <a:spcPct val="100000"/>
            </a:lnSpc>
          </a:pPr>
          <a:r>
            <a:rPr lang="en-US" b="1"/>
            <a:t>Advanced filtering and ranking:</a:t>
          </a:r>
          <a:r>
            <a:rPr lang="en-US"/>
            <a:t> Queries use subqueries and grouping to find boosters with maximum payload mass and to rank landing outcomes between specific dates.</a:t>
          </a:r>
        </a:p>
      </dgm:t>
    </dgm:pt>
    <dgm:pt modelId="{9B4DBBC7-7458-4286-A755-A0C424A83C3D}" type="parTrans" cxnId="{E536D903-E0FE-42A2-B733-C8C3F366EF94}">
      <dgm:prSet/>
      <dgm:spPr/>
      <dgm:t>
        <a:bodyPr/>
        <a:lstStyle/>
        <a:p>
          <a:endParaRPr lang="en-US"/>
        </a:p>
      </dgm:t>
    </dgm:pt>
    <dgm:pt modelId="{3A033A73-F9C5-42FA-AABD-C7A37F463409}" type="sibTrans" cxnId="{E536D903-E0FE-42A2-B733-C8C3F366EF94}">
      <dgm:prSet/>
      <dgm:spPr/>
      <dgm:t>
        <a:bodyPr/>
        <a:lstStyle/>
        <a:p>
          <a:pPr>
            <a:lnSpc>
              <a:spcPct val="100000"/>
            </a:lnSpc>
          </a:pPr>
          <a:endParaRPr lang="en-US"/>
        </a:p>
      </dgm:t>
    </dgm:pt>
    <dgm:pt modelId="{3F74ED62-81CF-4CD3-8DAE-17AB7EF4992C}">
      <dgm:prSet/>
      <dgm:spPr/>
      <dgm:t>
        <a:bodyPr/>
        <a:lstStyle/>
        <a:p>
          <a:pPr>
            <a:lnSpc>
              <a:spcPct val="100000"/>
            </a:lnSpc>
          </a:pPr>
          <a:r>
            <a:rPr lang="en-US"/>
            <a:t>Code found here: </a:t>
          </a:r>
          <a:r>
            <a:rPr lang="en-US">
              <a:hlinkClick xmlns:r="http://schemas.openxmlformats.org/officeDocument/2006/relationships" r:id="rId1"/>
            </a:rPr>
            <a:t>https://github.com/scissory/applied-data-science-capstone/blob/e47e4f4d0e8be119f3e5cb0e736579ee4e0d95ee/EDA%20SQL.ipynb</a:t>
          </a:r>
          <a:endParaRPr lang="en-US"/>
        </a:p>
      </dgm:t>
    </dgm:pt>
    <dgm:pt modelId="{437B2DD6-CD09-4AC4-9ED7-CB0DFC4D9832}" type="parTrans" cxnId="{E1A3035A-48DA-4BFA-9A0F-555635051D25}">
      <dgm:prSet/>
      <dgm:spPr/>
      <dgm:t>
        <a:bodyPr/>
        <a:lstStyle/>
        <a:p>
          <a:endParaRPr lang="en-US"/>
        </a:p>
      </dgm:t>
    </dgm:pt>
    <dgm:pt modelId="{D8E651B2-9A53-48EB-A94A-C4AF08F87231}" type="sibTrans" cxnId="{E1A3035A-48DA-4BFA-9A0F-555635051D25}">
      <dgm:prSet/>
      <dgm:spPr/>
      <dgm:t>
        <a:bodyPr/>
        <a:lstStyle/>
        <a:p>
          <a:endParaRPr lang="en-US"/>
        </a:p>
      </dgm:t>
    </dgm:pt>
    <dgm:pt modelId="{0FE7DD5B-521C-4B07-B901-1BBEE491A0B6}" type="pres">
      <dgm:prSet presAssocID="{424871D1-972F-46AC-8413-94128F4F3A38}" presName="root" presStyleCnt="0">
        <dgm:presLayoutVars>
          <dgm:dir/>
          <dgm:resizeHandles val="exact"/>
        </dgm:presLayoutVars>
      </dgm:prSet>
      <dgm:spPr/>
    </dgm:pt>
    <dgm:pt modelId="{E7AB4DDE-00CA-4B1F-8C36-7CA5A2428818}" type="pres">
      <dgm:prSet presAssocID="{424871D1-972F-46AC-8413-94128F4F3A38}" presName="container" presStyleCnt="0">
        <dgm:presLayoutVars>
          <dgm:dir/>
          <dgm:resizeHandles val="exact"/>
        </dgm:presLayoutVars>
      </dgm:prSet>
      <dgm:spPr/>
    </dgm:pt>
    <dgm:pt modelId="{2C1DE8CF-7874-4324-9D40-66CDB39BD0D8}" type="pres">
      <dgm:prSet presAssocID="{B0C3566E-9D2C-407F-AFBF-C4E13ACCC549}" presName="compNode" presStyleCnt="0"/>
      <dgm:spPr/>
    </dgm:pt>
    <dgm:pt modelId="{09E79F0A-AB21-4C1D-95F0-5392E8D59C03}" type="pres">
      <dgm:prSet presAssocID="{B0C3566E-9D2C-407F-AFBF-C4E13ACCC549}" presName="iconBgRect" presStyleLbl="bgShp" presStyleIdx="0" presStyleCnt="4"/>
      <dgm:spPr/>
    </dgm:pt>
    <dgm:pt modelId="{FC3B441F-F546-4634-8643-21257A296A9D}" type="pres">
      <dgm:prSet presAssocID="{B0C3566E-9D2C-407F-AFBF-C4E13ACCC54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Bug under Magnifying Glass"/>
        </a:ext>
      </dgm:extLst>
    </dgm:pt>
    <dgm:pt modelId="{FDAB0164-31B7-4E0C-8AD4-20CD7FDFE200}" type="pres">
      <dgm:prSet presAssocID="{B0C3566E-9D2C-407F-AFBF-C4E13ACCC549}" presName="spaceRect" presStyleCnt="0"/>
      <dgm:spPr/>
    </dgm:pt>
    <dgm:pt modelId="{DF79A326-1089-4A2B-ADB5-27EBDCA52819}" type="pres">
      <dgm:prSet presAssocID="{B0C3566E-9D2C-407F-AFBF-C4E13ACCC549}" presName="textRect" presStyleLbl="revTx" presStyleIdx="0" presStyleCnt="4">
        <dgm:presLayoutVars>
          <dgm:chMax val="1"/>
          <dgm:chPref val="1"/>
        </dgm:presLayoutVars>
      </dgm:prSet>
      <dgm:spPr/>
    </dgm:pt>
    <dgm:pt modelId="{CF732D71-E316-4A0D-88E1-3B3170F99F57}" type="pres">
      <dgm:prSet presAssocID="{8252355F-0507-4916-9A04-FE214E20B68B}" presName="sibTrans" presStyleLbl="sibTrans2D1" presStyleIdx="0" presStyleCnt="0"/>
      <dgm:spPr/>
    </dgm:pt>
    <dgm:pt modelId="{683386DA-D83F-4501-9FB8-1EA1DD2578A9}" type="pres">
      <dgm:prSet presAssocID="{E47D38A0-DCD4-4F88-8406-0E5CD2891731}" presName="compNode" presStyleCnt="0"/>
      <dgm:spPr/>
    </dgm:pt>
    <dgm:pt modelId="{F33848F9-4162-42E1-AE56-CCEA78D79A81}" type="pres">
      <dgm:prSet presAssocID="{E47D38A0-DCD4-4F88-8406-0E5CD2891731}" presName="iconBgRect" presStyleLbl="bgShp" presStyleIdx="1" presStyleCnt="4"/>
      <dgm:spPr/>
    </dgm:pt>
    <dgm:pt modelId="{8FBFBEEA-F5E8-49E5-96EF-BDD441E05427}" type="pres">
      <dgm:prSet presAssocID="{E47D38A0-DCD4-4F88-8406-0E5CD289173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heckmark"/>
        </a:ext>
      </dgm:extLst>
    </dgm:pt>
    <dgm:pt modelId="{5424F1FE-2CCB-4C51-B9E7-EA33B68FF88C}" type="pres">
      <dgm:prSet presAssocID="{E47D38A0-DCD4-4F88-8406-0E5CD2891731}" presName="spaceRect" presStyleCnt="0"/>
      <dgm:spPr/>
    </dgm:pt>
    <dgm:pt modelId="{8A6D4BE0-F333-431F-AF30-7582B26540C8}" type="pres">
      <dgm:prSet presAssocID="{E47D38A0-DCD4-4F88-8406-0E5CD2891731}" presName="textRect" presStyleLbl="revTx" presStyleIdx="1" presStyleCnt="4">
        <dgm:presLayoutVars>
          <dgm:chMax val="1"/>
          <dgm:chPref val="1"/>
        </dgm:presLayoutVars>
      </dgm:prSet>
      <dgm:spPr/>
    </dgm:pt>
    <dgm:pt modelId="{12129E4A-76CF-4D9B-B86D-E4CD2E70E9FD}" type="pres">
      <dgm:prSet presAssocID="{2CDCFE0B-BDC3-495A-A658-30C71770DD18}" presName="sibTrans" presStyleLbl="sibTrans2D1" presStyleIdx="0" presStyleCnt="0"/>
      <dgm:spPr/>
    </dgm:pt>
    <dgm:pt modelId="{7F432FDE-5262-4D95-B6B2-2F9E951DA673}" type="pres">
      <dgm:prSet presAssocID="{1AA055BF-153F-4CC5-B367-7980C1BC2033}" presName="compNode" presStyleCnt="0"/>
      <dgm:spPr/>
    </dgm:pt>
    <dgm:pt modelId="{5B826285-6510-4CAC-B599-42E2F25BD2D0}" type="pres">
      <dgm:prSet presAssocID="{1AA055BF-153F-4CC5-B367-7980C1BC2033}" presName="iconBgRect" presStyleLbl="bgShp" presStyleIdx="2" presStyleCnt="4"/>
      <dgm:spPr/>
    </dgm:pt>
    <dgm:pt modelId="{B93FEFF2-9220-48D9-8B31-F9BE81A69A85}" type="pres">
      <dgm:prSet presAssocID="{1AA055BF-153F-4CC5-B367-7980C1BC203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Filter"/>
        </a:ext>
      </dgm:extLst>
    </dgm:pt>
    <dgm:pt modelId="{7DF339B9-DFD6-4D10-A70B-7509E26D295B}" type="pres">
      <dgm:prSet presAssocID="{1AA055BF-153F-4CC5-B367-7980C1BC2033}" presName="spaceRect" presStyleCnt="0"/>
      <dgm:spPr/>
    </dgm:pt>
    <dgm:pt modelId="{B17C1CC3-E517-472D-AFF6-4BFA6EB13650}" type="pres">
      <dgm:prSet presAssocID="{1AA055BF-153F-4CC5-B367-7980C1BC2033}" presName="textRect" presStyleLbl="revTx" presStyleIdx="2" presStyleCnt="4">
        <dgm:presLayoutVars>
          <dgm:chMax val="1"/>
          <dgm:chPref val="1"/>
        </dgm:presLayoutVars>
      </dgm:prSet>
      <dgm:spPr/>
    </dgm:pt>
    <dgm:pt modelId="{190F4CDA-3C17-4C12-8094-7CFBF7E7DF3B}" type="pres">
      <dgm:prSet presAssocID="{3A033A73-F9C5-42FA-AABD-C7A37F463409}" presName="sibTrans" presStyleLbl="sibTrans2D1" presStyleIdx="0" presStyleCnt="0"/>
      <dgm:spPr/>
    </dgm:pt>
    <dgm:pt modelId="{84AEA49B-4842-4006-88EF-B553B46DE7EA}" type="pres">
      <dgm:prSet presAssocID="{3F74ED62-81CF-4CD3-8DAE-17AB7EF4992C}" presName="compNode" presStyleCnt="0"/>
      <dgm:spPr/>
    </dgm:pt>
    <dgm:pt modelId="{59F73379-5D3E-4013-867E-DEA6BF5D8AB6}" type="pres">
      <dgm:prSet presAssocID="{3F74ED62-81CF-4CD3-8DAE-17AB7EF4992C}" presName="iconBgRect" presStyleLbl="bgShp" presStyleIdx="3" presStyleCnt="4"/>
      <dgm:spPr/>
    </dgm:pt>
    <dgm:pt modelId="{284B591C-063D-4214-BAB6-03CC98AD744A}" type="pres">
      <dgm:prSet presAssocID="{3F74ED62-81CF-4CD3-8DAE-17AB7EF4992C}"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arcode"/>
        </a:ext>
      </dgm:extLst>
    </dgm:pt>
    <dgm:pt modelId="{F410AA79-3B34-4E0F-BE67-8623451C0773}" type="pres">
      <dgm:prSet presAssocID="{3F74ED62-81CF-4CD3-8DAE-17AB7EF4992C}" presName="spaceRect" presStyleCnt="0"/>
      <dgm:spPr/>
    </dgm:pt>
    <dgm:pt modelId="{1E53D75E-C4CC-4BBE-83C5-818F3CE740D0}" type="pres">
      <dgm:prSet presAssocID="{3F74ED62-81CF-4CD3-8DAE-17AB7EF4992C}" presName="textRect" presStyleLbl="revTx" presStyleIdx="3" presStyleCnt="4">
        <dgm:presLayoutVars>
          <dgm:chMax val="1"/>
          <dgm:chPref val="1"/>
        </dgm:presLayoutVars>
      </dgm:prSet>
      <dgm:spPr/>
    </dgm:pt>
  </dgm:ptLst>
  <dgm:cxnLst>
    <dgm:cxn modelId="{E536D903-E0FE-42A2-B733-C8C3F366EF94}" srcId="{424871D1-972F-46AC-8413-94128F4F3A38}" destId="{1AA055BF-153F-4CC5-B367-7980C1BC2033}" srcOrd="2" destOrd="0" parTransId="{9B4DBBC7-7458-4286-A755-A0C424A83C3D}" sibTransId="{3A033A73-F9C5-42FA-AABD-C7A37F463409}"/>
    <dgm:cxn modelId="{7FCCA50E-A681-46A0-9171-843BB345FAFF}" srcId="{424871D1-972F-46AC-8413-94128F4F3A38}" destId="{B0C3566E-9D2C-407F-AFBF-C4E13ACCC549}" srcOrd="0" destOrd="0" parTransId="{317BD365-D241-49B7-AA6F-9CBEA3B8EED6}" sibTransId="{8252355F-0507-4916-9A04-FE214E20B68B}"/>
    <dgm:cxn modelId="{533DCC2A-5A6B-4F61-91F9-08AB09EAAA6E}" type="presOf" srcId="{424871D1-972F-46AC-8413-94128F4F3A38}" destId="{0FE7DD5B-521C-4B07-B901-1BBEE491A0B6}" srcOrd="0" destOrd="0" presId="urn:microsoft.com/office/officeart/2018/2/layout/IconCircleList"/>
    <dgm:cxn modelId="{D9F8F84B-D353-48DC-A5DA-90B748E9C5E4}" type="presOf" srcId="{E47D38A0-DCD4-4F88-8406-0E5CD2891731}" destId="{8A6D4BE0-F333-431F-AF30-7582B26540C8}" srcOrd="0" destOrd="0" presId="urn:microsoft.com/office/officeart/2018/2/layout/IconCircleList"/>
    <dgm:cxn modelId="{E1A3035A-48DA-4BFA-9A0F-555635051D25}" srcId="{424871D1-972F-46AC-8413-94128F4F3A38}" destId="{3F74ED62-81CF-4CD3-8DAE-17AB7EF4992C}" srcOrd="3" destOrd="0" parTransId="{437B2DD6-CD09-4AC4-9ED7-CB0DFC4D9832}" sibTransId="{D8E651B2-9A53-48EB-A94A-C4AF08F87231}"/>
    <dgm:cxn modelId="{CDDAC77C-8AE4-4184-8F3C-6C62D5304F7A}" type="presOf" srcId="{1AA055BF-153F-4CC5-B367-7980C1BC2033}" destId="{B17C1CC3-E517-472D-AFF6-4BFA6EB13650}" srcOrd="0" destOrd="0" presId="urn:microsoft.com/office/officeart/2018/2/layout/IconCircleList"/>
    <dgm:cxn modelId="{FBD6A990-7F09-4D78-AF7A-3D059BAE8620}" type="presOf" srcId="{2CDCFE0B-BDC3-495A-A658-30C71770DD18}" destId="{12129E4A-76CF-4D9B-B86D-E4CD2E70E9FD}" srcOrd="0" destOrd="0" presId="urn:microsoft.com/office/officeart/2018/2/layout/IconCircleList"/>
    <dgm:cxn modelId="{C01A649B-CD9E-47B6-85BB-554E3C4885E1}" type="presOf" srcId="{8252355F-0507-4916-9A04-FE214E20B68B}" destId="{CF732D71-E316-4A0D-88E1-3B3170F99F57}" srcOrd="0" destOrd="0" presId="urn:microsoft.com/office/officeart/2018/2/layout/IconCircleList"/>
    <dgm:cxn modelId="{8F95DDB0-23A9-4DB0-89B8-9F4C98BB46A4}" type="presOf" srcId="{3A033A73-F9C5-42FA-AABD-C7A37F463409}" destId="{190F4CDA-3C17-4C12-8094-7CFBF7E7DF3B}" srcOrd="0" destOrd="0" presId="urn:microsoft.com/office/officeart/2018/2/layout/IconCircleList"/>
    <dgm:cxn modelId="{B298C3BC-F098-458C-967F-EE9FCB30CE83}" type="presOf" srcId="{B0C3566E-9D2C-407F-AFBF-C4E13ACCC549}" destId="{DF79A326-1089-4A2B-ADB5-27EBDCA52819}" srcOrd="0" destOrd="0" presId="urn:microsoft.com/office/officeart/2018/2/layout/IconCircleList"/>
    <dgm:cxn modelId="{49DE15D7-3D2C-4FA7-80F4-8343092D2D3A}" type="presOf" srcId="{3F74ED62-81CF-4CD3-8DAE-17AB7EF4992C}" destId="{1E53D75E-C4CC-4BBE-83C5-818F3CE740D0}" srcOrd="0" destOrd="0" presId="urn:microsoft.com/office/officeart/2018/2/layout/IconCircleList"/>
    <dgm:cxn modelId="{6CCA83F9-1195-4BB7-852C-645AB247DC3D}" srcId="{424871D1-972F-46AC-8413-94128F4F3A38}" destId="{E47D38A0-DCD4-4F88-8406-0E5CD2891731}" srcOrd="1" destOrd="0" parTransId="{35928D04-8B22-4E33-9BC7-62C1911BF141}" sibTransId="{2CDCFE0B-BDC3-495A-A658-30C71770DD18}"/>
    <dgm:cxn modelId="{51F77E9E-CFFA-42C9-B949-8DA8A99C794D}" type="presParOf" srcId="{0FE7DD5B-521C-4B07-B901-1BBEE491A0B6}" destId="{E7AB4DDE-00CA-4B1F-8C36-7CA5A2428818}" srcOrd="0" destOrd="0" presId="urn:microsoft.com/office/officeart/2018/2/layout/IconCircleList"/>
    <dgm:cxn modelId="{478F50B3-BDB2-4763-BFEF-021CF9685D13}" type="presParOf" srcId="{E7AB4DDE-00CA-4B1F-8C36-7CA5A2428818}" destId="{2C1DE8CF-7874-4324-9D40-66CDB39BD0D8}" srcOrd="0" destOrd="0" presId="urn:microsoft.com/office/officeart/2018/2/layout/IconCircleList"/>
    <dgm:cxn modelId="{AA20D51F-D80C-4676-A58B-48A00BF1FBC1}" type="presParOf" srcId="{2C1DE8CF-7874-4324-9D40-66CDB39BD0D8}" destId="{09E79F0A-AB21-4C1D-95F0-5392E8D59C03}" srcOrd="0" destOrd="0" presId="urn:microsoft.com/office/officeart/2018/2/layout/IconCircleList"/>
    <dgm:cxn modelId="{95D8CFE0-68A1-4844-B0E8-30A58EC6F783}" type="presParOf" srcId="{2C1DE8CF-7874-4324-9D40-66CDB39BD0D8}" destId="{FC3B441F-F546-4634-8643-21257A296A9D}" srcOrd="1" destOrd="0" presId="urn:microsoft.com/office/officeart/2018/2/layout/IconCircleList"/>
    <dgm:cxn modelId="{F01D42A1-33D4-4190-A211-E42F5A14E49A}" type="presParOf" srcId="{2C1DE8CF-7874-4324-9D40-66CDB39BD0D8}" destId="{FDAB0164-31B7-4E0C-8AD4-20CD7FDFE200}" srcOrd="2" destOrd="0" presId="urn:microsoft.com/office/officeart/2018/2/layout/IconCircleList"/>
    <dgm:cxn modelId="{78E3E7E1-B8EF-4A2C-81B4-2B68DD5AA449}" type="presParOf" srcId="{2C1DE8CF-7874-4324-9D40-66CDB39BD0D8}" destId="{DF79A326-1089-4A2B-ADB5-27EBDCA52819}" srcOrd="3" destOrd="0" presId="urn:microsoft.com/office/officeart/2018/2/layout/IconCircleList"/>
    <dgm:cxn modelId="{AAB8793A-D507-4358-9F0F-9C4FE3CB347A}" type="presParOf" srcId="{E7AB4DDE-00CA-4B1F-8C36-7CA5A2428818}" destId="{CF732D71-E316-4A0D-88E1-3B3170F99F57}" srcOrd="1" destOrd="0" presId="urn:microsoft.com/office/officeart/2018/2/layout/IconCircleList"/>
    <dgm:cxn modelId="{C6B2C6BA-5637-4109-9BDD-368C7743AF15}" type="presParOf" srcId="{E7AB4DDE-00CA-4B1F-8C36-7CA5A2428818}" destId="{683386DA-D83F-4501-9FB8-1EA1DD2578A9}" srcOrd="2" destOrd="0" presId="urn:microsoft.com/office/officeart/2018/2/layout/IconCircleList"/>
    <dgm:cxn modelId="{BBC83F32-8549-4D9B-9310-3B0A6AC13B5D}" type="presParOf" srcId="{683386DA-D83F-4501-9FB8-1EA1DD2578A9}" destId="{F33848F9-4162-42E1-AE56-CCEA78D79A81}" srcOrd="0" destOrd="0" presId="urn:microsoft.com/office/officeart/2018/2/layout/IconCircleList"/>
    <dgm:cxn modelId="{16E1B083-BF20-472C-9A2F-CE55043E1C09}" type="presParOf" srcId="{683386DA-D83F-4501-9FB8-1EA1DD2578A9}" destId="{8FBFBEEA-F5E8-49E5-96EF-BDD441E05427}" srcOrd="1" destOrd="0" presId="urn:microsoft.com/office/officeart/2018/2/layout/IconCircleList"/>
    <dgm:cxn modelId="{4E02B8A0-ED16-41E9-8008-C418753B5BEB}" type="presParOf" srcId="{683386DA-D83F-4501-9FB8-1EA1DD2578A9}" destId="{5424F1FE-2CCB-4C51-B9E7-EA33B68FF88C}" srcOrd="2" destOrd="0" presId="urn:microsoft.com/office/officeart/2018/2/layout/IconCircleList"/>
    <dgm:cxn modelId="{6C41138A-87ED-47BC-9FEA-452A6C4BA643}" type="presParOf" srcId="{683386DA-D83F-4501-9FB8-1EA1DD2578A9}" destId="{8A6D4BE0-F333-431F-AF30-7582B26540C8}" srcOrd="3" destOrd="0" presId="urn:microsoft.com/office/officeart/2018/2/layout/IconCircleList"/>
    <dgm:cxn modelId="{B3FE29B0-FE14-4846-BD1D-98784DC1AF63}" type="presParOf" srcId="{E7AB4DDE-00CA-4B1F-8C36-7CA5A2428818}" destId="{12129E4A-76CF-4D9B-B86D-E4CD2E70E9FD}" srcOrd="3" destOrd="0" presId="urn:microsoft.com/office/officeart/2018/2/layout/IconCircleList"/>
    <dgm:cxn modelId="{DBDF09A4-155F-44B7-90CE-58647B2738BD}" type="presParOf" srcId="{E7AB4DDE-00CA-4B1F-8C36-7CA5A2428818}" destId="{7F432FDE-5262-4D95-B6B2-2F9E951DA673}" srcOrd="4" destOrd="0" presId="urn:microsoft.com/office/officeart/2018/2/layout/IconCircleList"/>
    <dgm:cxn modelId="{06B18AF9-9120-483B-A33C-0500D664341E}" type="presParOf" srcId="{7F432FDE-5262-4D95-B6B2-2F9E951DA673}" destId="{5B826285-6510-4CAC-B599-42E2F25BD2D0}" srcOrd="0" destOrd="0" presId="urn:microsoft.com/office/officeart/2018/2/layout/IconCircleList"/>
    <dgm:cxn modelId="{162EF85E-CA62-407C-9943-6ACCD899A36A}" type="presParOf" srcId="{7F432FDE-5262-4D95-B6B2-2F9E951DA673}" destId="{B93FEFF2-9220-48D9-8B31-F9BE81A69A85}" srcOrd="1" destOrd="0" presId="urn:microsoft.com/office/officeart/2018/2/layout/IconCircleList"/>
    <dgm:cxn modelId="{151C78C9-4527-4E1D-8130-5214ADFB20BE}" type="presParOf" srcId="{7F432FDE-5262-4D95-B6B2-2F9E951DA673}" destId="{7DF339B9-DFD6-4D10-A70B-7509E26D295B}" srcOrd="2" destOrd="0" presId="urn:microsoft.com/office/officeart/2018/2/layout/IconCircleList"/>
    <dgm:cxn modelId="{65F38FCE-351E-4B88-8FE7-35D8FC617F44}" type="presParOf" srcId="{7F432FDE-5262-4D95-B6B2-2F9E951DA673}" destId="{B17C1CC3-E517-472D-AFF6-4BFA6EB13650}" srcOrd="3" destOrd="0" presId="urn:microsoft.com/office/officeart/2018/2/layout/IconCircleList"/>
    <dgm:cxn modelId="{BF464D3C-489E-4C2B-B980-07DA0598E841}" type="presParOf" srcId="{E7AB4DDE-00CA-4B1F-8C36-7CA5A2428818}" destId="{190F4CDA-3C17-4C12-8094-7CFBF7E7DF3B}" srcOrd="5" destOrd="0" presId="urn:microsoft.com/office/officeart/2018/2/layout/IconCircleList"/>
    <dgm:cxn modelId="{F79A8ECF-8026-449B-8208-A35059D3DEF2}" type="presParOf" srcId="{E7AB4DDE-00CA-4B1F-8C36-7CA5A2428818}" destId="{84AEA49B-4842-4006-88EF-B553B46DE7EA}" srcOrd="6" destOrd="0" presId="urn:microsoft.com/office/officeart/2018/2/layout/IconCircleList"/>
    <dgm:cxn modelId="{9FB4C7A4-AA13-44C4-9EAB-2118E4AADF2E}" type="presParOf" srcId="{84AEA49B-4842-4006-88EF-B553B46DE7EA}" destId="{59F73379-5D3E-4013-867E-DEA6BF5D8AB6}" srcOrd="0" destOrd="0" presId="urn:microsoft.com/office/officeart/2018/2/layout/IconCircleList"/>
    <dgm:cxn modelId="{EEE5E8F3-03C0-4698-80E1-017326AA5CD8}" type="presParOf" srcId="{84AEA49B-4842-4006-88EF-B553B46DE7EA}" destId="{284B591C-063D-4214-BAB6-03CC98AD744A}" srcOrd="1" destOrd="0" presId="urn:microsoft.com/office/officeart/2018/2/layout/IconCircleList"/>
    <dgm:cxn modelId="{3DF3C2E2-126F-43C4-8B81-AE56D2C64FEF}" type="presParOf" srcId="{84AEA49B-4842-4006-88EF-B553B46DE7EA}" destId="{F410AA79-3B34-4E0F-BE67-8623451C0773}" srcOrd="2" destOrd="0" presId="urn:microsoft.com/office/officeart/2018/2/layout/IconCircleList"/>
    <dgm:cxn modelId="{CF095F7C-DE91-4357-82F3-C6AAE05D7DAB}" type="presParOf" srcId="{84AEA49B-4842-4006-88EF-B553B46DE7EA}" destId="{1E53D75E-C4CC-4BBE-83C5-818F3CE740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D2166B-1089-4112-8CB3-0B3C71AD114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C7B2EE2-D67C-440A-AB7A-19198A5165AD}">
      <dgm:prSet/>
      <dgm:spPr/>
      <dgm:t>
        <a:bodyPr/>
        <a:lstStyle/>
        <a:p>
          <a:pPr>
            <a:lnSpc>
              <a:spcPct val="100000"/>
            </a:lnSpc>
          </a:pPr>
          <a:r>
            <a:rPr lang="en-US" b="1" dirty="0"/>
            <a:t>Site markers &amp; circles: </a:t>
          </a:r>
          <a:r>
            <a:rPr lang="en-US" dirty="0"/>
            <a:t>Added a folium. Circle and text Marker at each launch site to pin exact coordinates and label the site name—this gives quick geographic context and lets you visually compare site locations on the map.</a:t>
          </a:r>
        </a:p>
      </dgm:t>
    </dgm:pt>
    <dgm:pt modelId="{B38BE3AB-5C6A-4A9B-AE60-C00749BA5B21}" type="parTrans" cxnId="{DFFF4F2F-85B0-4B2B-8C5A-6965C21CA10D}">
      <dgm:prSet/>
      <dgm:spPr/>
      <dgm:t>
        <a:bodyPr/>
        <a:lstStyle/>
        <a:p>
          <a:endParaRPr lang="en-US"/>
        </a:p>
      </dgm:t>
    </dgm:pt>
    <dgm:pt modelId="{0F1399A3-787B-4F53-9514-69E513ABB9F0}" type="sibTrans" cxnId="{DFFF4F2F-85B0-4B2B-8C5A-6965C21CA10D}">
      <dgm:prSet/>
      <dgm:spPr/>
      <dgm:t>
        <a:bodyPr/>
        <a:lstStyle/>
        <a:p>
          <a:pPr>
            <a:lnSpc>
              <a:spcPct val="100000"/>
            </a:lnSpc>
          </a:pPr>
          <a:endParaRPr lang="en-US"/>
        </a:p>
      </dgm:t>
    </dgm:pt>
    <dgm:pt modelId="{B03ABA96-9FD5-42E0-BB1E-E3A80682D29B}">
      <dgm:prSet/>
      <dgm:spPr/>
      <dgm:t>
        <a:bodyPr/>
        <a:lstStyle/>
        <a:p>
          <a:pPr>
            <a:lnSpc>
              <a:spcPct val="100000"/>
            </a:lnSpc>
          </a:pPr>
          <a:r>
            <a:rPr lang="en-US" b="1"/>
            <a:t>Outcome markers with clustering: </a:t>
          </a:r>
          <a:r>
            <a:rPr lang="en-US"/>
            <a:t>Plotted per-launch Markers colored by success (green) or failure (red) and grouped them with MarkerCluster—this reduces clutter at identical coordinates and makes success rates by site easy to spot at a glance.</a:t>
          </a:r>
        </a:p>
      </dgm:t>
    </dgm:pt>
    <dgm:pt modelId="{DBB1D34D-8281-469C-AC71-28BD63462B57}" type="parTrans" cxnId="{15D41AD7-F3D7-4A73-9246-B05D916EE84D}">
      <dgm:prSet/>
      <dgm:spPr/>
      <dgm:t>
        <a:bodyPr/>
        <a:lstStyle/>
        <a:p>
          <a:endParaRPr lang="en-US"/>
        </a:p>
      </dgm:t>
    </dgm:pt>
    <dgm:pt modelId="{A21FC0FE-DF65-423F-8C2E-B8044650580F}" type="sibTrans" cxnId="{15D41AD7-F3D7-4A73-9246-B05D916EE84D}">
      <dgm:prSet/>
      <dgm:spPr/>
      <dgm:t>
        <a:bodyPr/>
        <a:lstStyle/>
        <a:p>
          <a:pPr>
            <a:lnSpc>
              <a:spcPct val="100000"/>
            </a:lnSpc>
          </a:pPr>
          <a:endParaRPr lang="en-US"/>
        </a:p>
      </dgm:t>
    </dgm:pt>
    <dgm:pt modelId="{D4E5307E-CC8B-4402-9D2F-4877A859B71D}">
      <dgm:prSet/>
      <dgm:spPr/>
      <dgm:t>
        <a:bodyPr/>
        <a:lstStyle/>
        <a:p>
          <a:pPr>
            <a:lnSpc>
              <a:spcPct val="100000"/>
            </a:lnSpc>
          </a:pPr>
          <a:r>
            <a:rPr lang="en-US" b="1"/>
            <a:t>Distance tools &amp; lines to proximities: </a:t>
          </a:r>
          <a:r>
            <a:rPr lang="en-US"/>
            <a:t>Enabled MousePosition to read coordinates, then added distance‐labeled Markers (DivIcon) and PolyLines from a launch site to nearby features (coastline, city, railway, highway)—to assess how proximity to infrastructure or coast might relate to launch operations.</a:t>
          </a:r>
        </a:p>
      </dgm:t>
    </dgm:pt>
    <dgm:pt modelId="{C26ED062-FB10-4158-98CB-A12FD1040421}" type="parTrans" cxnId="{FD169E87-70FA-4644-9B0D-F245A66075C4}">
      <dgm:prSet/>
      <dgm:spPr/>
      <dgm:t>
        <a:bodyPr/>
        <a:lstStyle/>
        <a:p>
          <a:endParaRPr lang="en-US"/>
        </a:p>
      </dgm:t>
    </dgm:pt>
    <dgm:pt modelId="{9062B645-2BCB-4086-B770-8D292555D4C7}" type="sibTrans" cxnId="{FD169E87-70FA-4644-9B0D-F245A66075C4}">
      <dgm:prSet/>
      <dgm:spPr/>
      <dgm:t>
        <a:bodyPr/>
        <a:lstStyle/>
        <a:p>
          <a:pPr>
            <a:lnSpc>
              <a:spcPct val="100000"/>
            </a:lnSpc>
          </a:pPr>
          <a:endParaRPr lang="en-US"/>
        </a:p>
      </dgm:t>
    </dgm:pt>
    <dgm:pt modelId="{9E448573-2846-4075-B4AB-354CC5A10729}">
      <dgm:prSet/>
      <dgm:spPr/>
      <dgm:t>
        <a:bodyPr/>
        <a:lstStyle/>
        <a:p>
          <a:pPr>
            <a:lnSpc>
              <a:spcPct val="100000"/>
            </a:lnSpc>
          </a:pPr>
          <a:r>
            <a:rPr lang="en-US"/>
            <a:t>Code found here: </a:t>
          </a:r>
          <a:r>
            <a:rPr lang="en-US">
              <a:hlinkClick xmlns:r="http://schemas.openxmlformats.org/officeDocument/2006/relationships" r:id="rId1"/>
            </a:rPr>
            <a:t>https://github.com/scissory/applied-data-science-capstone/blob/e47e4f4d0e8be119f3e5cb0e736579ee4e0d95ee/Folium%20lab.ipynb</a:t>
          </a:r>
          <a:endParaRPr lang="en-US"/>
        </a:p>
      </dgm:t>
    </dgm:pt>
    <dgm:pt modelId="{EDB2CC1E-8504-4EAD-AEA5-8B7C6860C133}" type="parTrans" cxnId="{026F568C-9ED8-47AF-B902-340C3872ABF4}">
      <dgm:prSet/>
      <dgm:spPr/>
      <dgm:t>
        <a:bodyPr/>
        <a:lstStyle/>
        <a:p>
          <a:endParaRPr lang="en-US"/>
        </a:p>
      </dgm:t>
    </dgm:pt>
    <dgm:pt modelId="{A0DB4A5D-E72D-4696-94F9-32D48ACE8275}" type="sibTrans" cxnId="{026F568C-9ED8-47AF-B902-340C3872ABF4}">
      <dgm:prSet/>
      <dgm:spPr/>
      <dgm:t>
        <a:bodyPr/>
        <a:lstStyle/>
        <a:p>
          <a:endParaRPr lang="en-US"/>
        </a:p>
      </dgm:t>
    </dgm:pt>
    <dgm:pt modelId="{E608E1D8-AFB0-4701-A06F-04B50A61A75B}" type="pres">
      <dgm:prSet presAssocID="{43D2166B-1089-4112-8CB3-0B3C71AD114D}" presName="root" presStyleCnt="0">
        <dgm:presLayoutVars>
          <dgm:dir/>
          <dgm:resizeHandles val="exact"/>
        </dgm:presLayoutVars>
      </dgm:prSet>
      <dgm:spPr/>
    </dgm:pt>
    <dgm:pt modelId="{635A6E2B-08FF-4E4A-9F50-305103682731}" type="pres">
      <dgm:prSet presAssocID="{43D2166B-1089-4112-8CB3-0B3C71AD114D}" presName="container" presStyleCnt="0">
        <dgm:presLayoutVars>
          <dgm:dir/>
          <dgm:resizeHandles val="exact"/>
        </dgm:presLayoutVars>
      </dgm:prSet>
      <dgm:spPr/>
    </dgm:pt>
    <dgm:pt modelId="{B751DCE5-F72F-4439-BACD-93FD5E9A47AE}" type="pres">
      <dgm:prSet presAssocID="{7C7B2EE2-D67C-440A-AB7A-19198A5165AD}" presName="compNode" presStyleCnt="0"/>
      <dgm:spPr/>
    </dgm:pt>
    <dgm:pt modelId="{1F42E1E9-AECE-4DA9-A390-D2A50B81E728}" type="pres">
      <dgm:prSet presAssocID="{7C7B2EE2-D67C-440A-AB7A-19198A5165AD}" presName="iconBgRect" presStyleLbl="bgShp" presStyleIdx="0" presStyleCnt="4"/>
      <dgm:spPr/>
    </dgm:pt>
    <dgm:pt modelId="{AB49732F-B2BB-4D37-88B5-CC4D27353A2F}" type="pres">
      <dgm:prSet presAssocID="{7C7B2EE2-D67C-440A-AB7A-19198A5165A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Marker"/>
        </a:ext>
      </dgm:extLst>
    </dgm:pt>
    <dgm:pt modelId="{A026C78B-9813-451B-B1AB-1F009C905072}" type="pres">
      <dgm:prSet presAssocID="{7C7B2EE2-D67C-440A-AB7A-19198A5165AD}" presName="spaceRect" presStyleCnt="0"/>
      <dgm:spPr/>
    </dgm:pt>
    <dgm:pt modelId="{09CCF1EC-033C-4E2A-AE83-A779B3341DEF}" type="pres">
      <dgm:prSet presAssocID="{7C7B2EE2-D67C-440A-AB7A-19198A5165AD}" presName="textRect" presStyleLbl="revTx" presStyleIdx="0" presStyleCnt="4">
        <dgm:presLayoutVars>
          <dgm:chMax val="1"/>
          <dgm:chPref val="1"/>
        </dgm:presLayoutVars>
      </dgm:prSet>
      <dgm:spPr/>
    </dgm:pt>
    <dgm:pt modelId="{9D61654C-334F-4B06-A03B-8C5607ABD146}" type="pres">
      <dgm:prSet presAssocID="{0F1399A3-787B-4F53-9514-69E513ABB9F0}" presName="sibTrans" presStyleLbl="sibTrans2D1" presStyleIdx="0" presStyleCnt="0"/>
      <dgm:spPr/>
    </dgm:pt>
    <dgm:pt modelId="{2482D378-C8EC-4FF6-9DAE-7301EEC96737}" type="pres">
      <dgm:prSet presAssocID="{B03ABA96-9FD5-42E0-BB1E-E3A80682D29B}" presName="compNode" presStyleCnt="0"/>
      <dgm:spPr/>
    </dgm:pt>
    <dgm:pt modelId="{B9670ED4-2094-4945-8074-F1CAA4738DA4}" type="pres">
      <dgm:prSet presAssocID="{B03ABA96-9FD5-42E0-BB1E-E3A80682D29B}" presName="iconBgRect" presStyleLbl="bgShp" presStyleIdx="1" presStyleCnt="4"/>
      <dgm:spPr/>
    </dgm:pt>
    <dgm:pt modelId="{1E40F95D-93EB-429E-8C9D-B21E6138FB83}" type="pres">
      <dgm:prSet presAssocID="{B03ABA96-9FD5-42E0-BB1E-E3A80682D29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Bullseye"/>
        </a:ext>
      </dgm:extLst>
    </dgm:pt>
    <dgm:pt modelId="{6422EAFC-4444-4CCD-99D2-4300EF7166A5}" type="pres">
      <dgm:prSet presAssocID="{B03ABA96-9FD5-42E0-BB1E-E3A80682D29B}" presName="spaceRect" presStyleCnt="0"/>
      <dgm:spPr/>
    </dgm:pt>
    <dgm:pt modelId="{4E03BCF0-DE4F-4719-BEDD-7FBFFFD83219}" type="pres">
      <dgm:prSet presAssocID="{B03ABA96-9FD5-42E0-BB1E-E3A80682D29B}" presName="textRect" presStyleLbl="revTx" presStyleIdx="1" presStyleCnt="4">
        <dgm:presLayoutVars>
          <dgm:chMax val="1"/>
          <dgm:chPref val="1"/>
        </dgm:presLayoutVars>
      </dgm:prSet>
      <dgm:spPr/>
    </dgm:pt>
    <dgm:pt modelId="{9ADF1520-CAE4-4080-B064-85B1CE2252A6}" type="pres">
      <dgm:prSet presAssocID="{A21FC0FE-DF65-423F-8C2E-B8044650580F}" presName="sibTrans" presStyleLbl="sibTrans2D1" presStyleIdx="0" presStyleCnt="0"/>
      <dgm:spPr/>
    </dgm:pt>
    <dgm:pt modelId="{16F076F3-B109-4913-91CE-017FDD591446}" type="pres">
      <dgm:prSet presAssocID="{D4E5307E-CC8B-4402-9D2F-4877A859B71D}" presName="compNode" presStyleCnt="0"/>
      <dgm:spPr/>
    </dgm:pt>
    <dgm:pt modelId="{731F6778-35DA-4E86-860A-B225D52E2EB0}" type="pres">
      <dgm:prSet presAssocID="{D4E5307E-CC8B-4402-9D2F-4877A859B71D}" presName="iconBgRect" presStyleLbl="bgShp" presStyleIdx="2" presStyleCnt="4"/>
      <dgm:spPr/>
    </dgm:pt>
    <dgm:pt modelId="{51E7F9DF-C811-4E6F-998E-F5C6422C2C54}" type="pres">
      <dgm:prSet presAssocID="{D4E5307E-CC8B-4402-9D2F-4877A859B71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Map compass"/>
        </a:ext>
      </dgm:extLst>
    </dgm:pt>
    <dgm:pt modelId="{EA4CC334-A2A3-41C8-8B9F-9DF80A9BF3BD}" type="pres">
      <dgm:prSet presAssocID="{D4E5307E-CC8B-4402-9D2F-4877A859B71D}" presName="spaceRect" presStyleCnt="0"/>
      <dgm:spPr/>
    </dgm:pt>
    <dgm:pt modelId="{77EFF121-73DE-4BA7-AADC-77C7722F9E15}" type="pres">
      <dgm:prSet presAssocID="{D4E5307E-CC8B-4402-9D2F-4877A859B71D}" presName="textRect" presStyleLbl="revTx" presStyleIdx="2" presStyleCnt="4">
        <dgm:presLayoutVars>
          <dgm:chMax val="1"/>
          <dgm:chPref val="1"/>
        </dgm:presLayoutVars>
      </dgm:prSet>
      <dgm:spPr/>
    </dgm:pt>
    <dgm:pt modelId="{0EFF7D7E-1C3F-42AA-9918-8698EA82D92D}" type="pres">
      <dgm:prSet presAssocID="{9062B645-2BCB-4086-B770-8D292555D4C7}" presName="sibTrans" presStyleLbl="sibTrans2D1" presStyleIdx="0" presStyleCnt="0"/>
      <dgm:spPr/>
    </dgm:pt>
    <dgm:pt modelId="{699C9195-128B-4912-A887-4061AF840CCE}" type="pres">
      <dgm:prSet presAssocID="{9E448573-2846-4075-B4AB-354CC5A10729}" presName="compNode" presStyleCnt="0"/>
      <dgm:spPr/>
    </dgm:pt>
    <dgm:pt modelId="{FE7632F8-603F-474B-83BE-A27304ADA0DB}" type="pres">
      <dgm:prSet presAssocID="{9E448573-2846-4075-B4AB-354CC5A10729}" presName="iconBgRect" presStyleLbl="bgShp" presStyleIdx="3" presStyleCnt="4"/>
      <dgm:spPr/>
    </dgm:pt>
    <dgm:pt modelId="{CC54D421-39AA-466E-8DFE-E324FE0EAC3E}" type="pres">
      <dgm:prSet presAssocID="{9E448573-2846-4075-B4AB-354CC5A10729}"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arcode"/>
        </a:ext>
      </dgm:extLst>
    </dgm:pt>
    <dgm:pt modelId="{7099706A-A05F-4C30-8A86-4843593E0A3D}" type="pres">
      <dgm:prSet presAssocID="{9E448573-2846-4075-B4AB-354CC5A10729}" presName="spaceRect" presStyleCnt="0"/>
      <dgm:spPr/>
    </dgm:pt>
    <dgm:pt modelId="{781B363F-A409-4A0B-9F7A-685B4051BD9A}" type="pres">
      <dgm:prSet presAssocID="{9E448573-2846-4075-B4AB-354CC5A10729}" presName="textRect" presStyleLbl="revTx" presStyleIdx="3" presStyleCnt="4">
        <dgm:presLayoutVars>
          <dgm:chMax val="1"/>
          <dgm:chPref val="1"/>
        </dgm:presLayoutVars>
      </dgm:prSet>
      <dgm:spPr/>
    </dgm:pt>
  </dgm:ptLst>
  <dgm:cxnLst>
    <dgm:cxn modelId="{DFFF4F2F-85B0-4B2B-8C5A-6965C21CA10D}" srcId="{43D2166B-1089-4112-8CB3-0B3C71AD114D}" destId="{7C7B2EE2-D67C-440A-AB7A-19198A5165AD}" srcOrd="0" destOrd="0" parTransId="{B38BE3AB-5C6A-4A9B-AE60-C00749BA5B21}" sibTransId="{0F1399A3-787B-4F53-9514-69E513ABB9F0}"/>
    <dgm:cxn modelId="{D28DC15C-37A0-4D2C-9D7A-E66458F0092F}" type="presOf" srcId="{7C7B2EE2-D67C-440A-AB7A-19198A5165AD}" destId="{09CCF1EC-033C-4E2A-AE83-A779B3341DEF}" srcOrd="0" destOrd="0" presId="urn:microsoft.com/office/officeart/2018/2/layout/IconCircleList"/>
    <dgm:cxn modelId="{6222CC65-644E-4C26-8120-F674DCE339BC}" type="presOf" srcId="{43D2166B-1089-4112-8CB3-0B3C71AD114D}" destId="{E608E1D8-AFB0-4701-A06F-04B50A61A75B}" srcOrd="0" destOrd="0" presId="urn:microsoft.com/office/officeart/2018/2/layout/IconCircleList"/>
    <dgm:cxn modelId="{95613B46-A7DA-4E05-B711-85BABBBBCCB5}" type="presOf" srcId="{9062B645-2BCB-4086-B770-8D292555D4C7}" destId="{0EFF7D7E-1C3F-42AA-9918-8698EA82D92D}" srcOrd="0" destOrd="0" presId="urn:microsoft.com/office/officeart/2018/2/layout/IconCircleList"/>
    <dgm:cxn modelId="{516ABA6D-075F-4C93-9264-37CB6523630E}" type="presOf" srcId="{B03ABA96-9FD5-42E0-BB1E-E3A80682D29B}" destId="{4E03BCF0-DE4F-4719-BEDD-7FBFFFD83219}" srcOrd="0" destOrd="0" presId="urn:microsoft.com/office/officeart/2018/2/layout/IconCircleList"/>
    <dgm:cxn modelId="{27EB507E-27FF-4E02-9137-F50786A20F4B}" type="presOf" srcId="{D4E5307E-CC8B-4402-9D2F-4877A859B71D}" destId="{77EFF121-73DE-4BA7-AADC-77C7722F9E15}" srcOrd="0" destOrd="0" presId="urn:microsoft.com/office/officeart/2018/2/layout/IconCircleList"/>
    <dgm:cxn modelId="{FD169E87-70FA-4644-9B0D-F245A66075C4}" srcId="{43D2166B-1089-4112-8CB3-0B3C71AD114D}" destId="{D4E5307E-CC8B-4402-9D2F-4877A859B71D}" srcOrd="2" destOrd="0" parTransId="{C26ED062-FB10-4158-98CB-A12FD1040421}" sibTransId="{9062B645-2BCB-4086-B770-8D292555D4C7}"/>
    <dgm:cxn modelId="{026F568C-9ED8-47AF-B902-340C3872ABF4}" srcId="{43D2166B-1089-4112-8CB3-0B3C71AD114D}" destId="{9E448573-2846-4075-B4AB-354CC5A10729}" srcOrd="3" destOrd="0" parTransId="{EDB2CC1E-8504-4EAD-AEA5-8B7C6860C133}" sibTransId="{A0DB4A5D-E72D-4696-94F9-32D48ACE8275}"/>
    <dgm:cxn modelId="{AE155F9A-5FB5-4624-852C-ED5DC1F33A83}" type="presOf" srcId="{A21FC0FE-DF65-423F-8C2E-B8044650580F}" destId="{9ADF1520-CAE4-4080-B064-85B1CE2252A6}" srcOrd="0" destOrd="0" presId="urn:microsoft.com/office/officeart/2018/2/layout/IconCircleList"/>
    <dgm:cxn modelId="{8441809F-D32D-4185-9218-A7EF38AABAD5}" type="presOf" srcId="{0F1399A3-787B-4F53-9514-69E513ABB9F0}" destId="{9D61654C-334F-4B06-A03B-8C5607ABD146}" srcOrd="0" destOrd="0" presId="urn:microsoft.com/office/officeart/2018/2/layout/IconCircleList"/>
    <dgm:cxn modelId="{15D41AD7-F3D7-4A73-9246-B05D916EE84D}" srcId="{43D2166B-1089-4112-8CB3-0B3C71AD114D}" destId="{B03ABA96-9FD5-42E0-BB1E-E3A80682D29B}" srcOrd="1" destOrd="0" parTransId="{DBB1D34D-8281-469C-AC71-28BD63462B57}" sibTransId="{A21FC0FE-DF65-423F-8C2E-B8044650580F}"/>
    <dgm:cxn modelId="{FA32E8EC-6DDA-4AC6-A7BC-7D75D3F304B2}" type="presOf" srcId="{9E448573-2846-4075-B4AB-354CC5A10729}" destId="{781B363F-A409-4A0B-9F7A-685B4051BD9A}" srcOrd="0" destOrd="0" presId="urn:microsoft.com/office/officeart/2018/2/layout/IconCircleList"/>
    <dgm:cxn modelId="{3C65AC99-55FF-4F32-BB93-73DD678808FE}" type="presParOf" srcId="{E608E1D8-AFB0-4701-A06F-04B50A61A75B}" destId="{635A6E2B-08FF-4E4A-9F50-305103682731}" srcOrd="0" destOrd="0" presId="urn:microsoft.com/office/officeart/2018/2/layout/IconCircleList"/>
    <dgm:cxn modelId="{D144DD79-878B-457E-9068-69D053A42D43}" type="presParOf" srcId="{635A6E2B-08FF-4E4A-9F50-305103682731}" destId="{B751DCE5-F72F-4439-BACD-93FD5E9A47AE}" srcOrd="0" destOrd="0" presId="urn:microsoft.com/office/officeart/2018/2/layout/IconCircleList"/>
    <dgm:cxn modelId="{8E1E6256-29CA-4A4F-9E20-21115C023233}" type="presParOf" srcId="{B751DCE5-F72F-4439-BACD-93FD5E9A47AE}" destId="{1F42E1E9-AECE-4DA9-A390-D2A50B81E728}" srcOrd="0" destOrd="0" presId="urn:microsoft.com/office/officeart/2018/2/layout/IconCircleList"/>
    <dgm:cxn modelId="{66F04EC9-FD55-4342-856E-79054BAA6DF4}" type="presParOf" srcId="{B751DCE5-F72F-4439-BACD-93FD5E9A47AE}" destId="{AB49732F-B2BB-4D37-88B5-CC4D27353A2F}" srcOrd="1" destOrd="0" presId="urn:microsoft.com/office/officeart/2018/2/layout/IconCircleList"/>
    <dgm:cxn modelId="{1E08B806-CF43-4C7C-B460-AC310FF794A5}" type="presParOf" srcId="{B751DCE5-F72F-4439-BACD-93FD5E9A47AE}" destId="{A026C78B-9813-451B-B1AB-1F009C905072}" srcOrd="2" destOrd="0" presId="urn:microsoft.com/office/officeart/2018/2/layout/IconCircleList"/>
    <dgm:cxn modelId="{21853C8C-3FAB-403D-B065-C475F90FF444}" type="presParOf" srcId="{B751DCE5-F72F-4439-BACD-93FD5E9A47AE}" destId="{09CCF1EC-033C-4E2A-AE83-A779B3341DEF}" srcOrd="3" destOrd="0" presId="urn:microsoft.com/office/officeart/2018/2/layout/IconCircleList"/>
    <dgm:cxn modelId="{5EE21B7D-F9DF-47B6-A06F-1006BCDD257E}" type="presParOf" srcId="{635A6E2B-08FF-4E4A-9F50-305103682731}" destId="{9D61654C-334F-4B06-A03B-8C5607ABD146}" srcOrd="1" destOrd="0" presId="urn:microsoft.com/office/officeart/2018/2/layout/IconCircleList"/>
    <dgm:cxn modelId="{0A36C082-E411-480C-BFBA-88462E67F8FC}" type="presParOf" srcId="{635A6E2B-08FF-4E4A-9F50-305103682731}" destId="{2482D378-C8EC-4FF6-9DAE-7301EEC96737}" srcOrd="2" destOrd="0" presId="urn:microsoft.com/office/officeart/2018/2/layout/IconCircleList"/>
    <dgm:cxn modelId="{B26B984E-0712-4959-9764-8C1399365EFA}" type="presParOf" srcId="{2482D378-C8EC-4FF6-9DAE-7301EEC96737}" destId="{B9670ED4-2094-4945-8074-F1CAA4738DA4}" srcOrd="0" destOrd="0" presId="urn:microsoft.com/office/officeart/2018/2/layout/IconCircleList"/>
    <dgm:cxn modelId="{1462A4D3-1D5F-4E41-A68C-71BD53E63EB6}" type="presParOf" srcId="{2482D378-C8EC-4FF6-9DAE-7301EEC96737}" destId="{1E40F95D-93EB-429E-8C9D-B21E6138FB83}" srcOrd="1" destOrd="0" presId="urn:microsoft.com/office/officeart/2018/2/layout/IconCircleList"/>
    <dgm:cxn modelId="{3880A827-B436-4E3E-B52C-A482FA426168}" type="presParOf" srcId="{2482D378-C8EC-4FF6-9DAE-7301EEC96737}" destId="{6422EAFC-4444-4CCD-99D2-4300EF7166A5}" srcOrd="2" destOrd="0" presId="urn:microsoft.com/office/officeart/2018/2/layout/IconCircleList"/>
    <dgm:cxn modelId="{9D44EB86-CC7B-44F0-9E89-4E3C793C845D}" type="presParOf" srcId="{2482D378-C8EC-4FF6-9DAE-7301EEC96737}" destId="{4E03BCF0-DE4F-4719-BEDD-7FBFFFD83219}" srcOrd="3" destOrd="0" presId="urn:microsoft.com/office/officeart/2018/2/layout/IconCircleList"/>
    <dgm:cxn modelId="{EC1E38AC-FC5F-42A3-A247-130B6D5FE348}" type="presParOf" srcId="{635A6E2B-08FF-4E4A-9F50-305103682731}" destId="{9ADF1520-CAE4-4080-B064-85B1CE2252A6}" srcOrd="3" destOrd="0" presId="urn:microsoft.com/office/officeart/2018/2/layout/IconCircleList"/>
    <dgm:cxn modelId="{D1EFE541-D06E-41B9-B450-BD5A0CCC8CE6}" type="presParOf" srcId="{635A6E2B-08FF-4E4A-9F50-305103682731}" destId="{16F076F3-B109-4913-91CE-017FDD591446}" srcOrd="4" destOrd="0" presId="urn:microsoft.com/office/officeart/2018/2/layout/IconCircleList"/>
    <dgm:cxn modelId="{D2A0B66C-AB4A-4223-9A04-52CC23EDDB77}" type="presParOf" srcId="{16F076F3-B109-4913-91CE-017FDD591446}" destId="{731F6778-35DA-4E86-860A-B225D52E2EB0}" srcOrd="0" destOrd="0" presId="urn:microsoft.com/office/officeart/2018/2/layout/IconCircleList"/>
    <dgm:cxn modelId="{F7F0DED9-B665-40B2-8B33-8FCAF24AC8C3}" type="presParOf" srcId="{16F076F3-B109-4913-91CE-017FDD591446}" destId="{51E7F9DF-C811-4E6F-998E-F5C6422C2C54}" srcOrd="1" destOrd="0" presId="urn:microsoft.com/office/officeart/2018/2/layout/IconCircleList"/>
    <dgm:cxn modelId="{E7E351C8-7419-4563-BC72-59C1037458C5}" type="presParOf" srcId="{16F076F3-B109-4913-91CE-017FDD591446}" destId="{EA4CC334-A2A3-41C8-8B9F-9DF80A9BF3BD}" srcOrd="2" destOrd="0" presId="urn:microsoft.com/office/officeart/2018/2/layout/IconCircleList"/>
    <dgm:cxn modelId="{6110D23F-1E3D-409E-BE76-1021D1A58AA4}" type="presParOf" srcId="{16F076F3-B109-4913-91CE-017FDD591446}" destId="{77EFF121-73DE-4BA7-AADC-77C7722F9E15}" srcOrd="3" destOrd="0" presId="urn:microsoft.com/office/officeart/2018/2/layout/IconCircleList"/>
    <dgm:cxn modelId="{B2C8FD46-8958-4BCE-A012-2D10CCDCB54E}" type="presParOf" srcId="{635A6E2B-08FF-4E4A-9F50-305103682731}" destId="{0EFF7D7E-1C3F-42AA-9918-8698EA82D92D}" srcOrd="5" destOrd="0" presId="urn:microsoft.com/office/officeart/2018/2/layout/IconCircleList"/>
    <dgm:cxn modelId="{F06AB230-70DA-4693-A953-772EE3C34551}" type="presParOf" srcId="{635A6E2B-08FF-4E4A-9F50-305103682731}" destId="{699C9195-128B-4912-A887-4061AF840CCE}" srcOrd="6" destOrd="0" presId="urn:microsoft.com/office/officeart/2018/2/layout/IconCircleList"/>
    <dgm:cxn modelId="{623B036B-0934-40C6-A4F7-17245B0ADC3C}" type="presParOf" srcId="{699C9195-128B-4912-A887-4061AF840CCE}" destId="{FE7632F8-603F-474B-83BE-A27304ADA0DB}" srcOrd="0" destOrd="0" presId="urn:microsoft.com/office/officeart/2018/2/layout/IconCircleList"/>
    <dgm:cxn modelId="{F46F7C16-0428-4AF9-9356-A530C603F8FA}" type="presParOf" srcId="{699C9195-128B-4912-A887-4061AF840CCE}" destId="{CC54D421-39AA-466E-8DFE-E324FE0EAC3E}" srcOrd="1" destOrd="0" presId="urn:microsoft.com/office/officeart/2018/2/layout/IconCircleList"/>
    <dgm:cxn modelId="{E3DAEF8B-C150-421C-9283-CEB1C348C40F}" type="presParOf" srcId="{699C9195-128B-4912-A887-4061AF840CCE}" destId="{7099706A-A05F-4C30-8A86-4843593E0A3D}" srcOrd="2" destOrd="0" presId="urn:microsoft.com/office/officeart/2018/2/layout/IconCircleList"/>
    <dgm:cxn modelId="{A435FA0E-A6E1-4D02-8663-4C15A73A743D}" type="presParOf" srcId="{699C9195-128B-4912-A887-4061AF840CCE}" destId="{781B363F-A409-4A0B-9F7A-685B4051BD9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001E2C-12AD-42F6-9E1B-A7D10756D1F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33BDD2D-87D6-4A06-9134-364AD3FA1E81}">
      <dgm:prSet/>
      <dgm:spPr/>
      <dgm:t>
        <a:bodyPr/>
        <a:lstStyle/>
        <a:p>
          <a:pPr>
            <a:lnSpc>
              <a:spcPct val="100000"/>
            </a:lnSpc>
          </a:pPr>
          <a:r>
            <a:rPr lang="en-US" b="1"/>
            <a:t>Interactive inputs (filters):</a:t>
          </a:r>
          <a:r>
            <a:rPr lang="en-US"/>
            <a:t> A </a:t>
          </a:r>
          <a:r>
            <a:rPr lang="en-US" b="1"/>
            <a:t>Launch Site dropdown</a:t>
          </a:r>
          <a:r>
            <a:rPr lang="en-US"/>
            <a:t> (including “All Sites”) to switch between global view and a specific site, and a </a:t>
          </a:r>
          <a:r>
            <a:rPr lang="en-US" b="1"/>
            <a:t>Payload range slider (0–10,000 kg)</a:t>
          </a:r>
          <a:r>
            <a:rPr lang="en-US"/>
            <a:t> to focus analyses on chosen payload intervals — both enable quick slicing of the dataset to answer “where/when do we succeed?” questions.</a:t>
          </a:r>
        </a:p>
      </dgm:t>
    </dgm:pt>
    <dgm:pt modelId="{67D31EA0-33B3-4E0A-AFEF-1ACEB787F0C5}" type="parTrans" cxnId="{7AC2B7BE-70DC-44B1-A048-0C3FE2A0296F}">
      <dgm:prSet/>
      <dgm:spPr/>
      <dgm:t>
        <a:bodyPr/>
        <a:lstStyle/>
        <a:p>
          <a:endParaRPr lang="en-US"/>
        </a:p>
      </dgm:t>
    </dgm:pt>
    <dgm:pt modelId="{4C600542-741C-45A9-8E6B-FFABC7876B3D}" type="sibTrans" cxnId="{7AC2B7BE-70DC-44B1-A048-0C3FE2A0296F}">
      <dgm:prSet/>
      <dgm:spPr/>
      <dgm:t>
        <a:bodyPr/>
        <a:lstStyle/>
        <a:p>
          <a:pPr>
            <a:lnSpc>
              <a:spcPct val="100000"/>
            </a:lnSpc>
          </a:pPr>
          <a:endParaRPr lang="en-US"/>
        </a:p>
      </dgm:t>
    </dgm:pt>
    <dgm:pt modelId="{166B94CD-A091-43EC-9C2F-D3262E1DEDBA}">
      <dgm:prSet/>
      <dgm:spPr/>
      <dgm:t>
        <a:bodyPr/>
        <a:lstStyle/>
        <a:p>
          <a:pPr>
            <a:lnSpc>
              <a:spcPct val="100000"/>
            </a:lnSpc>
          </a:pPr>
          <a:r>
            <a:rPr lang="en-US" b="1"/>
            <a:t>Success distribution pie chart:</a:t>
          </a:r>
          <a:r>
            <a:rPr lang="en-US"/>
            <a:t> A </a:t>
          </a:r>
          <a:r>
            <a:rPr lang="en-US" b="1"/>
            <a:t>pie chart</a:t>
          </a:r>
          <a:r>
            <a:rPr lang="en-US"/>
            <a:t> that updates via callback from the site dropdown—showing </a:t>
          </a:r>
          <a:r>
            <a:rPr lang="en-US" b="1"/>
            <a:t>total successes by site</a:t>
          </a:r>
          <a:r>
            <a:rPr lang="en-US"/>
            <a:t> when “All Sites” is selected, or </a:t>
          </a:r>
          <a:r>
            <a:rPr lang="en-US" b="1"/>
            <a:t>success vs. failure counts for the chosen site</a:t>
          </a:r>
          <a:r>
            <a:rPr lang="en-US"/>
            <a:t>—so users can compare which site has the most successes and which has the highest success rate.</a:t>
          </a:r>
        </a:p>
      </dgm:t>
    </dgm:pt>
    <dgm:pt modelId="{030D538A-8D36-4697-A364-30CB128D4E0A}" type="parTrans" cxnId="{959591BA-D6FE-4B14-85F5-FE80240A1CFC}">
      <dgm:prSet/>
      <dgm:spPr/>
      <dgm:t>
        <a:bodyPr/>
        <a:lstStyle/>
        <a:p>
          <a:endParaRPr lang="en-US"/>
        </a:p>
      </dgm:t>
    </dgm:pt>
    <dgm:pt modelId="{08048807-4949-47B7-A988-00980A2FCA8F}" type="sibTrans" cxnId="{959591BA-D6FE-4B14-85F5-FE80240A1CFC}">
      <dgm:prSet/>
      <dgm:spPr/>
      <dgm:t>
        <a:bodyPr/>
        <a:lstStyle/>
        <a:p>
          <a:pPr>
            <a:lnSpc>
              <a:spcPct val="100000"/>
            </a:lnSpc>
          </a:pPr>
          <a:endParaRPr lang="en-US"/>
        </a:p>
      </dgm:t>
    </dgm:pt>
    <dgm:pt modelId="{80AFC3F6-E605-42E0-84B6-65A28B3C3814}">
      <dgm:prSet/>
      <dgm:spPr/>
      <dgm:t>
        <a:bodyPr/>
        <a:lstStyle/>
        <a:p>
          <a:pPr>
            <a:lnSpc>
              <a:spcPct val="100000"/>
            </a:lnSpc>
          </a:pPr>
          <a:r>
            <a:rPr lang="en-US" b="1"/>
            <a:t>Outcome vs. payload scatter plot:</a:t>
          </a:r>
          <a:r>
            <a:rPr lang="en-US"/>
            <a:t> A </a:t>
          </a:r>
          <a:r>
            <a:rPr lang="en-US" b="1"/>
            <a:t>scatter chart</a:t>
          </a:r>
          <a:r>
            <a:rPr lang="en-US"/>
            <a:t> filtered by both </a:t>
          </a:r>
          <a:r>
            <a:rPr lang="en-US" b="1"/>
            <a:t>site</a:t>
          </a:r>
          <a:r>
            <a:rPr lang="en-US"/>
            <a:t> and </a:t>
          </a:r>
          <a:r>
            <a:rPr lang="en-US" b="1"/>
            <a:t>payload range</a:t>
          </a:r>
          <a:r>
            <a:rPr lang="en-US"/>
            <a:t>, plotting </a:t>
          </a:r>
          <a:r>
            <a:rPr lang="en-US" b="1"/>
            <a:t>Payload Mass (x)</a:t>
          </a:r>
          <a:r>
            <a:rPr lang="en-US"/>
            <a:t> vs. </a:t>
          </a:r>
          <a:r>
            <a:rPr lang="en-US" b="1"/>
            <a:t>Launch Outcome/Class (y)</a:t>
          </a:r>
          <a:r>
            <a:rPr lang="en-US"/>
            <a:t> and </a:t>
          </a:r>
          <a:r>
            <a:rPr lang="en-US" b="1"/>
            <a:t>coloring by Booster Version</a:t>
          </a:r>
          <a:r>
            <a:rPr lang="en-US"/>
            <a:t>—to visualize how payload correlates with success and to see which </a:t>
          </a:r>
          <a:r>
            <a:rPr lang="en-US" b="1"/>
            <a:t>booster versions</a:t>
          </a:r>
          <a:r>
            <a:rPr lang="en-US"/>
            <a:t> perform best across sites and payloads.</a:t>
          </a:r>
        </a:p>
      </dgm:t>
    </dgm:pt>
    <dgm:pt modelId="{FA9D0AC4-94C6-4AE7-B31C-6D1C14170F93}" type="parTrans" cxnId="{E7A4FEC7-6111-4711-AEF5-0596D90CD671}">
      <dgm:prSet/>
      <dgm:spPr/>
      <dgm:t>
        <a:bodyPr/>
        <a:lstStyle/>
        <a:p>
          <a:endParaRPr lang="en-US"/>
        </a:p>
      </dgm:t>
    </dgm:pt>
    <dgm:pt modelId="{7C985825-781F-42B6-8FD9-BE3E56CA92FB}" type="sibTrans" cxnId="{E7A4FEC7-6111-4711-AEF5-0596D90CD671}">
      <dgm:prSet/>
      <dgm:spPr/>
      <dgm:t>
        <a:bodyPr/>
        <a:lstStyle/>
        <a:p>
          <a:pPr>
            <a:lnSpc>
              <a:spcPct val="100000"/>
            </a:lnSpc>
          </a:pPr>
          <a:endParaRPr lang="en-US"/>
        </a:p>
      </dgm:t>
    </dgm:pt>
    <dgm:pt modelId="{824DF2A1-FBE0-4FFD-9602-3650C66A6905}">
      <dgm:prSet/>
      <dgm:spPr/>
      <dgm:t>
        <a:bodyPr/>
        <a:lstStyle/>
        <a:p>
          <a:pPr>
            <a:lnSpc>
              <a:spcPct val="100000"/>
            </a:lnSpc>
          </a:pPr>
          <a:r>
            <a:rPr lang="en-US"/>
            <a:t>Code found here: </a:t>
          </a:r>
          <a:r>
            <a:rPr lang="en-US">
              <a:hlinkClick xmlns:r="http://schemas.openxmlformats.org/officeDocument/2006/relationships" r:id="rId1"/>
            </a:rPr>
            <a:t>https://github.com/scissory/applied-data-science-capstone/blob/e47e4f4d0e8be119f3e5cb0e736579ee4e0d95ee/dashboard%20app.py</a:t>
          </a:r>
          <a:endParaRPr lang="en-US"/>
        </a:p>
      </dgm:t>
    </dgm:pt>
    <dgm:pt modelId="{723AF28D-F711-4ADC-A87C-5F8322FC7A36}" type="parTrans" cxnId="{9D918AAA-98A4-49C4-BE78-C60A29EB5FCE}">
      <dgm:prSet/>
      <dgm:spPr/>
      <dgm:t>
        <a:bodyPr/>
        <a:lstStyle/>
        <a:p>
          <a:endParaRPr lang="en-US"/>
        </a:p>
      </dgm:t>
    </dgm:pt>
    <dgm:pt modelId="{672165C3-7795-4F43-AB7F-A62A0D7D243F}" type="sibTrans" cxnId="{9D918AAA-98A4-49C4-BE78-C60A29EB5FCE}">
      <dgm:prSet/>
      <dgm:spPr/>
      <dgm:t>
        <a:bodyPr/>
        <a:lstStyle/>
        <a:p>
          <a:endParaRPr lang="en-US"/>
        </a:p>
      </dgm:t>
    </dgm:pt>
    <dgm:pt modelId="{7598DA29-93D1-4A56-B20E-3EA98C97C2B7}" type="pres">
      <dgm:prSet presAssocID="{FF001E2C-12AD-42F6-9E1B-A7D10756D1FD}" presName="root" presStyleCnt="0">
        <dgm:presLayoutVars>
          <dgm:dir/>
          <dgm:resizeHandles val="exact"/>
        </dgm:presLayoutVars>
      </dgm:prSet>
      <dgm:spPr/>
    </dgm:pt>
    <dgm:pt modelId="{E8A976D2-C9A2-4DBA-BC6B-1672FECC948F}" type="pres">
      <dgm:prSet presAssocID="{FF001E2C-12AD-42F6-9E1B-A7D10756D1FD}" presName="container" presStyleCnt="0">
        <dgm:presLayoutVars>
          <dgm:dir/>
          <dgm:resizeHandles val="exact"/>
        </dgm:presLayoutVars>
      </dgm:prSet>
      <dgm:spPr/>
    </dgm:pt>
    <dgm:pt modelId="{C22D84D8-9459-48E2-B2BF-28CBEF52628E}" type="pres">
      <dgm:prSet presAssocID="{233BDD2D-87D6-4A06-9134-364AD3FA1E81}" presName="compNode" presStyleCnt="0"/>
      <dgm:spPr/>
    </dgm:pt>
    <dgm:pt modelId="{7E1A88C9-1662-4ABE-81DD-3C4A67209648}" type="pres">
      <dgm:prSet presAssocID="{233BDD2D-87D6-4A06-9134-364AD3FA1E81}" presName="iconBgRect" presStyleLbl="bgShp" presStyleIdx="0" presStyleCnt="4"/>
      <dgm:spPr/>
    </dgm:pt>
    <dgm:pt modelId="{1DFF9831-BFFF-4536-8466-3C006E6561D4}" type="pres">
      <dgm:prSet presAssocID="{233BDD2D-87D6-4A06-9134-364AD3FA1E81}"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ilter"/>
        </a:ext>
      </dgm:extLst>
    </dgm:pt>
    <dgm:pt modelId="{D01830E1-2322-4F1A-ADCC-3295E51E37D0}" type="pres">
      <dgm:prSet presAssocID="{233BDD2D-87D6-4A06-9134-364AD3FA1E81}" presName="spaceRect" presStyleCnt="0"/>
      <dgm:spPr/>
    </dgm:pt>
    <dgm:pt modelId="{A73DCD78-CD3F-4467-8399-9053CE96E217}" type="pres">
      <dgm:prSet presAssocID="{233BDD2D-87D6-4A06-9134-364AD3FA1E81}" presName="textRect" presStyleLbl="revTx" presStyleIdx="0" presStyleCnt="4">
        <dgm:presLayoutVars>
          <dgm:chMax val="1"/>
          <dgm:chPref val="1"/>
        </dgm:presLayoutVars>
      </dgm:prSet>
      <dgm:spPr/>
    </dgm:pt>
    <dgm:pt modelId="{03CB21CB-E20A-45BC-9C4C-E56BB59B9D2A}" type="pres">
      <dgm:prSet presAssocID="{4C600542-741C-45A9-8E6B-FFABC7876B3D}" presName="sibTrans" presStyleLbl="sibTrans2D1" presStyleIdx="0" presStyleCnt="0"/>
      <dgm:spPr/>
    </dgm:pt>
    <dgm:pt modelId="{3BFAC95F-1833-4F88-A42B-3E5C36E6ACCD}" type="pres">
      <dgm:prSet presAssocID="{166B94CD-A091-43EC-9C2F-D3262E1DEDBA}" presName="compNode" presStyleCnt="0"/>
      <dgm:spPr/>
    </dgm:pt>
    <dgm:pt modelId="{8DA34FEE-B7BF-4634-9AF1-9192DCE2E511}" type="pres">
      <dgm:prSet presAssocID="{166B94CD-A091-43EC-9C2F-D3262E1DEDBA}" presName="iconBgRect" presStyleLbl="bgShp" presStyleIdx="1" presStyleCnt="4"/>
      <dgm:spPr/>
    </dgm:pt>
    <dgm:pt modelId="{4A49117C-C5C5-4133-8C61-AE0B6EF81FE2}" type="pres">
      <dgm:prSet presAssocID="{166B94CD-A091-43EC-9C2F-D3262E1DEDB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ie chart"/>
        </a:ext>
      </dgm:extLst>
    </dgm:pt>
    <dgm:pt modelId="{98BF1062-BBEC-4065-A7E7-B8DA8F4D9366}" type="pres">
      <dgm:prSet presAssocID="{166B94CD-A091-43EC-9C2F-D3262E1DEDBA}" presName="spaceRect" presStyleCnt="0"/>
      <dgm:spPr/>
    </dgm:pt>
    <dgm:pt modelId="{1153CC55-232C-4B89-814B-5FED55336AFD}" type="pres">
      <dgm:prSet presAssocID="{166B94CD-A091-43EC-9C2F-D3262E1DEDBA}" presName="textRect" presStyleLbl="revTx" presStyleIdx="1" presStyleCnt="4">
        <dgm:presLayoutVars>
          <dgm:chMax val="1"/>
          <dgm:chPref val="1"/>
        </dgm:presLayoutVars>
      </dgm:prSet>
      <dgm:spPr/>
    </dgm:pt>
    <dgm:pt modelId="{2473D326-D9B0-43F1-84D1-23631C6ABDC1}" type="pres">
      <dgm:prSet presAssocID="{08048807-4949-47B7-A988-00980A2FCA8F}" presName="sibTrans" presStyleLbl="sibTrans2D1" presStyleIdx="0" presStyleCnt="0"/>
      <dgm:spPr/>
    </dgm:pt>
    <dgm:pt modelId="{7FB8CA19-DB7D-432B-AA0D-00365BD7C129}" type="pres">
      <dgm:prSet presAssocID="{80AFC3F6-E605-42E0-84B6-65A28B3C3814}" presName="compNode" presStyleCnt="0"/>
      <dgm:spPr/>
    </dgm:pt>
    <dgm:pt modelId="{0DBC6278-919E-4105-B887-EE6A3CF512D7}" type="pres">
      <dgm:prSet presAssocID="{80AFC3F6-E605-42E0-84B6-65A28B3C3814}" presName="iconBgRect" presStyleLbl="bgShp" presStyleIdx="2" presStyleCnt="4"/>
      <dgm:spPr/>
    </dgm:pt>
    <dgm:pt modelId="{A7EAAA92-8045-4C14-BCBA-5C17389C1C02}" type="pres">
      <dgm:prSet presAssocID="{80AFC3F6-E605-42E0-84B6-65A28B3C381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heckmark"/>
        </a:ext>
      </dgm:extLst>
    </dgm:pt>
    <dgm:pt modelId="{3ACFDE17-28C5-4E99-AE58-F0D7D6425152}" type="pres">
      <dgm:prSet presAssocID="{80AFC3F6-E605-42E0-84B6-65A28B3C3814}" presName="spaceRect" presStyleCnt="0"/>
      <dgm:spPr/>
    </dgm:pt>
    <dgm:pt modelId="{5FBBB094-F0A9-4CAD-A05E-4A55E649812F}" type="pres">
      <dgm:prSet presAssocID="{80AFC3F6-E605-42E0-84B6-65A28B3C3814}" presName="textRect" presStyleLbl="revTx" presStyleIdx="2" presStyleCnt="4">
        <dgm:presLayoutVars>
          <dgm:chMax val="1"/>
          <dgm:chPref val="1"/>
        </dgm:presLayoutVars>
      </dgm:prSet>
      <dgm:spPr/>
    </dgm:pt>
    <dgm:pt modelId="{8296534B-93BA-4E73-876D-9327099459FD}" type="pres">
      <dgm:prSet presAssocID="{7C985825-781F-42B6-8FD9-BE3E56CA92FB}" presName="sibTrans" presStyleLbl="sibTrans2D1" presStyleIdx="0" presStyleCnt="0"/>
      <dgm:spPr/>
    </dgm:pt>
    <dgm:pt modelId="{7D6574B5-37E3-45D6-A1E6-97788E6F4308}" type="pres">
      <dgm:prSet presAssocID="{824DF2A1-FBE0-4FFD-9602-3650C66A6905}" presName="compNode" presStyleCnt="0"/>
      <dgm:spPr/>
    </dgm:pt>
    <dgm:pt modelId="{D20F5358-1D10-4AD4-930A-7F6B0DE8AC59}" type="pres">
      <dgm:prSet presAssocID="{824DF2A1-FBE0-4FFD-9602-3650C66A6905}" presName="iconBgRect" presStyleLbl="bgShp" presStyleIdx="3" presStyleCnt="4"/>
      <dgm:spPr/>
    </dgm:pt>
    <dgm:pt modelId="{30DB53AD-586A-4174-AFFE-4B064442A20D}" type="pres">
      <dgm:prSet presAssocID="{824DF2A1-FBE0-4FFD-9602-3650C66A690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arcode"/>
        </a:ext>
      </dgm:extLst>
    </dgm:pt>
    <dgm:pt modelId="{2DA0FE75-81FA-4790-84AB-D61E94D36319}" type="pres">
      <dgm:prSet presAssocID="{824DF2A1-FBE0-4FFD-9602-3650C66A6905}" presName="spaceRect" presStyleCnt="0"/>
      <dgm:spPr/>
    </dgm:pt>
    <dgm:pt modelId="{5F50D32C-F0BD-496B-857E-1678FEC3A57E}" type="pres">
      <dgm:prSet presAssocID="{824DF2A1-FBE0-4FFD-9602-3650C66A6905}" presName="textRect" presStyleLbl="revTx" presStyleIdx="3" presStyleCnt="4">
        <dgm:presLayoutVars>
          <dgm:chMax val="1"/>
          <dgm:chPref val="1"/>
        </dgm:presLayoutVars>
      </dgm:prSet>
      <dgm:spPr/>
    </dgm:pt>
  </dgm:ptLst>
  <dgm:cxnLst>
    <dgm:cxn modelId="{99A5FB1A-08DB-412A-916A-2C73485367D0}" type="presOf" srcId="{233BDD2D-87D6-4A06-9134-364AD3FA1E81}" destId="{A73DCD78-CD3F-4467-8399-9053CE96E217}" srcOrd="0" destOrd="0" presId="urn:microsoft.com/office/officeart/2018/2/layout/IconCircleList"/>
    <dgm:cxn modelId="{0B08012D-646D-440A-8255-23BFF6971744}" type="presOf" srcId="{824DF2A1-FBE0-4FFD-9602-3650C66A6905}" destId="{5F50D32C-F0BD-496B-857E-1678FEC3A57E}" srcOrd="0" destOrd="0" presId="urn:microsoft.com/office/officeart/2018/2/layout/IconCircleList"/>
    <dgm:cxn modelId="{1F5E0863-D46F-48E3-9164-80D4C2A31460}" type="presOf" srcId="{FF001E2C-12AD-42F6-9E1B-A7D10756D1FD}" destId="{7598DA29-93D1-4A56-B20E-3EA98C97C2B7}" srcOrd="0" destOrd="0" presId="urn:microsoft.com/office/officeart/2018/2/layout/IconCircleList"/>
    <dgm:cxn modelId="{73A8158C-157D-455A-9221-2421AC794D1D}" type="presOf" srcId="{7C985825-781F-42B6-8FD9-BE3E56CA92FB}" destId="{8296534B-93BA-4E73-876D-9327099459FD}" srcOrd="0" destOrd="0" presId="urn:microsoft.com/office/officeart/2018/2/layout/IconCircleList"/>
    <dgm:cxn modelId="{E878009C-4402-4D78-8E1C-74F8811B2504}" type="presOf" srcId="{80AFC3F6-E605-42E0-84B6-65A28B3C3814}" destId="{5FBBB094-F0A9-4CAD-A05E-4A55E649812F}" srcOrd="0" destOrd="0" presId="urn:microsoft.com/office/officeart/2018/2/layout/IconCircleList"/>
    <dgm:cxn modelId="{702A62A0-BC45-4ABE-89FE-10CAEFA6FDE7}" type="presOf" srcId="{4C600542-741C-45A9-8E6B-FFABC7876B3D}" destId="{03CB21CB-E20A-45BC-9C4C-E56BB59B9D2A}" srcOrd="0" destOrd="0" presId="urn:microsoft.com/office/officeart/2018/2/layout/IconCircleList"/>
    <dgm:cxn modelId="{9D918AAA-98A4-49C4-BE78-C60A29EB5FCE}" srcId="{FF001E2C-12AD-42F6-9E1B-A7D10756D1FD}" destId="{824DF2A1-FBE0-4FFD-9602-3650C66A6905}" srcOrd="3" destOrd="0" parTransId="{723AF28D-F711-4ADC-A87C-5F8322FC7A36}" sibTransId="{672165C3-7795-4F43-AB7F-A62A0D7D243F}"/>
    <dgm:cxn modelId="{959591BA-D6FE-4B14-85F5-FE80240A1CFC}" srcId="{FF001E2C-12AD-42F6-9E1B-A7D10756D1FD}" destId="{166B94CD-A091-43EC-9C2F-D3262E1DEDBA}" srcOrd="1" destOrd="0" parTransId="{030D538A-8D36-4697-A364-30CB128D4E0A}" sibTransId="{08048807-4949-47B7-A988-00980A2FCA8F}"/>
    <dgm:cxn modelId="{7AC2B7BE-70DC-44B1-A048-0C3FE2A0296F}" srcId="{FF001E2C-12AD-42F6-9E1B-A7D10756D1FD}" destId="{233BDD2D-87D6-4A06-9134-364AD3FA1E81}" srcOrd="0" destOrd="0" parTransId="{67D31EA0-33B3-4E0A-AFEF-1ACEB787F0C5}" sibTransId="{4C600542-741C-45A9-8E6B-FFABC7876B3D}"/>
    <dgm:cxn modelId="{E7A4FEC7-6111-4711-AEF5-0596D90CD671}" srcId="{FF001E2C-12AD-42F6-9E1B-A7D10756D1FD}" destId="{80AFC3F6-E605-42E0-84B6-65A28B3C3814}" srcOrd="2" destOrd="0" parTransId="{FA9D0AC4-94C6-4AE7-B31C-6D1C14170F93}" sibTransId="{7C985825-781F-42B6-8FD9-BE3E56CA92FB}"/>
    <dgm:cxn modelId="{CE818CC8-DB7D-4066-8030-34AA25E80C86}" type="presOf" srcId="{166B94CD-A091-43EC-9C2F-D3262E1DEDBA}" destId="{1153CC55-232C-4B89-814B-5FED55336AFD}" srcOrd="0" destOrd="0" presId="urn:microsoft.com/office/officeart/2018/2/layout/IconCircleList"/>
    <dgm:cxn modelId="{442439D0-9B92-4618-B7EE-BCACD59334EA}" type="presOf" srcId="{08048807-4949-47B7-A988-00980A2FCA8F}" destId="{2473D326-D9B0-43F1-84D1-23631C6ABDC1}" srcOrd="0" destOrd="0" presId="urn:microsoft.com/office/officeart/2018/2/layout/IconCircleList"/>
    <dgm:cxn modelId="{14F79F9F-66AC-4B55-B4F1-E64D5524AF36}" type="presParOf" srcId="{7598DA29-93D1-4A56-B20E-3EA98C97C2B7}" destId="{E8A976D2-C9A2-4DBA-BC6B-1672FECC948F}" srcOrd="0" destOrd="0" presId="urn:microsoft.com/office/officeart/2018/2/layout/IconCircleList"/>
    <dgm:cxn modelId="{8FCA75C0-7570-4D39-AC7A-C89ABCE4E138}" type="presParOf" srcId="{E8A976D2-C9A2-4DBA-BC6B-1672FECC948F}" destId="{C22D84D8-9459-48E2-B2BF-28CBEF52628E}" srcOrd="0" destOrd="0" presId="urn:microsoft.com/office/officeart/2018/2/layout/IconCircleList"/>
    <dgm:cxn modelId="{E5263D32-6E5E-4C12-89A8-95639317918C}" type="presParOf" srcId="{C22D84D8-9459-48E2-B2BF-28CBEF52628E}" destId="{7E1A88C9-1662-4ABE-81DD-3C4A67209648}" srcOrd="0" destOrd="0" presId="urn:microsoft.com/office/officeart/2018/2/layout/IconCircleList"/>
    <dgm:cxn modelId="{A3190C39-E6BF-4DFB-AF68-2E0037E26C35}" type="presParOf" srcId="{C22D84D8-9459-48E2-B2BF-28CBEF52628E}" destId="{1DFF9831-BFFF-4536-8466-3C006E6561D4}" srcOrd="1" destOrd="0" presId="urn:microsoft.com/office/officeart/2018/2/layout/IconCircleList"/>
    <dgm:cxn modelId="{DE2049D6-BD2E-420F-A104-8389AD9BC115}" type="presParOf" srcId="{C22D84D8-9459-48E2-B2BF-28CBEF52628E}" destId="{D01830E1-2322-4F1A-ADCC-3295E51E37D0}" srcOrd="2" destOrd="0" presId="urn:microsoft.com/office/officeart/2018/2/layout/IconCircleList"/>
    <dgm:cxn modelId="{6901B754-FBE8-4B72-AAE8-5A2AFB1F96DA}" type="presParOf" srcId="{C22D84D8-9459-48E2-B2BF-28CBEF52628E}" destId="{A73DCD78-CD3F-4467-8399-9053CE96E217}" srcOrd="3" destOrd="0" presId="urn:microsoft.com/office/officeart/2018/2/layout/IconCircleList"/>
    <dgm:cxn modelId="{B2AA20E2-C98C-493D-A726-DAC80802AFB6}" type="presParOf" srcId="{E8A976D2-C9A2-4DBA-BC6B-1672FECC948F}" destId="{03CB21CB-E20A-45BC-9C4C-E56BB59B9D2A}" srcOrd="1" destOrd="0" presId="urn:microsoft.com/office/officeart/2018/2/layout/IconCircleList"/>
    <dgm:cxn modelId="{8287CC26-FE3F-44EC-A9AC-F5557457B6F8}" type="presParOf" srcId="{E8A976D2-C9A2-4DBA-BC6B-1672FECC948F}" destId="{3BFAC95F-1833-4F88-A42B-3E5C36E6ACCD}" srcOrd="2" destOrd="0" presId="urn:microsoft.com/office/officeart/2018/2/layout/IconCircleList"/>
    <dgm:cxn modelId="{7DC4308B-D47D-4794-92AB-7EFE06314B5F}" type="presParOf" srcId="{3BFAC95F-1833-4F88-A42B-3E5C36E6ACCD}" destId="{8DA34FEE-B7BF-4634-9AF1-9192DCE2E511}" srcOrd="0" destOrd="0" presId="urn:microsoft.com/office/officeart/2018/2/layout/IconCircleList"/>
    <dgm:cxn modelId="{A11425BF-B5B0-46AE-91BF-BAE89CC76999}" type="presParOf" srcId="{3BFAC95F-1833-4F88-A42B-3E5C36E6ACCD}" destId="{4A49117C-C5C5-4133-8C61-AE0B6EF81FE2}" srcOrd="1" destOrd="0" presId="urn:microsoft.com/office/officeart/2018/2/layout/IconCircleList"/>
    <dgm:cxn modelId="{2CF0C4A9-0AAA-41EE-A338-CD031C6901B9}" type="presParOf" srcId="{3BFAC95F-1833-4F88-A42B-3E5C36E6ACCD}" destId="{98BF1062-BBEC-4065-A7E7-B8DA8F4D9366}" srcOrd="2" destOrd="0" presId="urn:microsoft.com/office/officeart/2018/2/layout/IconCircleList"/>
    <dgm:cxn modelId="{6F0367A4-8BEB-430E-AA67-6E3DA3356DFC}" type="presParOf" srcId="{3BFAC95F-1833-4F88-A42B-3E5C36E6ACCD}" destId="{1153CC55-232C-4B89-814B-5FED55336AFD}" srcOrd="3" destOrd="0" presId="urn:microsoft.com/office/officeart/2018/2/layout/IconCircleList"/>
    <dgm:cxn modelId="{20B8F2EC-4552-4D16-82B4-D790D8740C61}" type="presParOf" srcId="{E8A976D2-C9A2-4DBA-BC6B-1672FECC948F}" destId="{2473D326-D9B0-43F1-84D1-23631C6ABDC1}" srcOrd="3" destOrd="0" presId="urn:microsoft.com/office/officeart/2018/2/layout/IconCircleList"/>
    <dgm:cxn modelId="{009EF628-98B5-4D56-8BE1-A25D14567D79}" type="presParOf" srcId="{E8A976D2-C9A2-4DBA-BC6B-1672FECC948F}" destId="{7FB8CA19-DB7D-432B-AA0D-00365BD7C129}" srcOrd="4" destOrd="0" presId="urn:microsoft.com/office/officeart/2018/2/layout/IconCircleList"/>
    <dgm:cxn modelId="{1A9711E5-D08A-48C7-A713-9C8E42DD7970}" type="presParOf" srcId="{7FB8CA19-DB7D-432B-AA0D-00365BD7C129}" destId="{0DBC6278-919E-4105-B887-EE6A3CF512D7}" srcOrd="0" destOrd="0" presId="urn:microsoft.com/office/officeart/2018/2/layout/IconCircleList"/>
    <dgm:cxn modelId="{977C18FF-A108-4559-AFA8-8AFAE8B613D3}" type="presParOf" srcId="{7FB8CA19-DB7D-432B-AA0D-00365BD7C129}" destId="{A7EAAA92-8045-4C14-BCBA-5C17389C1C02}" srcOrd="1" destOrd="0" presId="urn:microsoft.com/office/officeart/2018/2/layout/IconCircleList"/>
    <dgm:cxn modelId="{C75C5482-2B5D-4E6A-A65F-DCAD02BE54E8}" type="presParOf" srcId="{7FB8CA19-DB7D-432B-AA0D-00365BD7C129}" destId="{3ACFDE17-28C5-4E99-AE58-F0D7D6425152}" srcOrd="2" destOrd="0" presId="urn:microsoft.com/office/officeart/2018/2/layout/IconCircleList"/>
    <dgm:cxn modelId="{8FFF55AA-F757-4CD3-9D24-76607159DEB2}" type="presParOf" srcId="{7FB8CA19-DB7D-432B-AA0D-00365BD7C129}" destId="{5FBBB094-F0A9-4CAD-A05E-4A55E649812F}" srcOrd="3" destOrd="0" presId="urn:microsoft.com/office/officeart/2018/2/layout/IconCircleList"/>
    <dgm:cxn modelId="{9F5371B0-0F58-416C-893D-F9276318BAA0}" type="presParOf" srcId="{E8A976D2-C9A2-4DBA-BC6B-1672FECC948F}" destId="{8296534B-93BA-4E73-876D-9327099459FD}" srcOrd="5" destOrd="0" presId="urn:microsoft.com/office/officeart/2018/2/layout/IconCircleList"/>
    <dgm:cxn modelId="{A0321B90-D896-4477-9F13-40670C3DEE33}" type="presParOf" srcId="{E8A976D2-C9A2-4DBA-BC6B-1672FECC948F}" destId="{7D6574B5-37E3-45D6-A1E6-97788E6F4308}" srcOrd="6" destOrd="0" presId="urn:microsoft.com/office/officeart/2018/2/layout/IconCircleList"/>
    <dgm:cxn modelId="{7A5C4526-6356-4AB2-9B33-1116F69823F5}" type="presParOf" srcId="{7D6574B5-37E3-45D6-A1E6-97788E6F4308}" destId="{D20F5358-1D10-4AD4-930A-7F6B0DE8AC59}" srcOrd="0" destOrd="0" presId="urn:microsoft.com/office/officeart/2018/2/layout/IconCircleList"/>
    <dgm:cxn modelId="{6F38AFFF-3070-490A-9D6D-C96B41D484DD}" type="presParOf" srcId="{7D6574B5-37E3-45D6-A1E6-97788E6F4308}" destId="{30DB53AD-586A-4174-AFFE-4B064442A20D}" srcOrd="1" destOrd="0" presId="urn:microsoft.com/office/officeart/2018/2/layout/IconCircleList"/>
    <dgm:cxn modelId="{0790318E-ECD9-46C2-93F2-2DE444175753}" type="presParOf" srcId="{7D6574B5-37E3-45D6-A1E6-97788E6F4308}" destId="{2DA0FE75-81FA-4790-84AB-D61E94D36319}" srcOrd="2" destOrd="0" presId="urn:microsoft.com/office/officeart/2018/2/layout/IconCircleList"/>
    <dgm:cxn modelId="{C5487919-6B87-4168-A1A3-CF91B0B3F549}" type="presParOf" srcId="{7D6574B5-37E3-45D6-A1E6-97788E6F4308}" destId="{5F50D32C-F0BD-496B-857E-1678FEC3A57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2DF783-57C3-4528-93BD-447081822D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93802B0-AA03-4E5E-B562-70BD236A6EB3}">
      <dgm:prSet custT="1"/>
      <dgm:spPr/>
      <dgm:t>
        <a:bodyPr/>
        <a:lstStyle/>
        <a:p>
          <a:pPr>
            <a:lnSpc>
              <a:spcPct val="100000"/>
            </a:lnSpc>
          </a:pPr>
          <a:r>
            <a:rPr lang="en-US" sz="1800" dirty="0"/>
            <a:t>We can conclude that we can predict Falcon 9 first stage will land successfully with 88% accuracy based on features in the launch data collected </a:t>
          </a:r>
        </a:p>
      </dgm:t>
    </dgm:pt>
    <dgm:pt modelId="{3E084860-01C1-4EE4-8E2B-2BE4034DA6BC}" type="parTrans" cxnId="{EA0243A6-1E9E-4FBA-8101-FB6691766F68}">
      <dgm:prSet/>
      <dgm:spPr/>
      <dgm:t>
        <a:bodyPr/>
        <a:lstStyle/>
        <a:p>
          <a:endParaRPr lang="en-US"/>
        </a:p>
      </dgm:t>
    </dgm:pt>
    <dgm:pt modelId="{59A648C1-D847-4547-A4C6-337E4F2B1A62}" type="sibTrans" cxnId="{EA0243A6-1E9E-4FBA-8101-FB6691766F68}">
      <dgm:prSet/>
      <dgm:spPr/>
      <dgm:t>
        <a:bodyPr/>
        <a:lstStyle/>
        <a:p>
          <a:endParaRPr lang="en-US"/>
        </a:p>
      </dgm:t>
    </dgm:pt>
    <dgm:pt modelId="{720ECAA0-7A26-4389-B7AB-2E72E61F7F24}">
      <dgm:prSet custT="1"/>
      <dgm:spPr/>
      <dgm:t>
        <a:bodyPr/>
        <a:lstStyle/>
        <a:p>
          <a:pPr>
            <a:lnSpc>
              <a:spcPct val="100000"/>
            </a:lnSpc>
          </a:pPr>
          <a:r>
            <a:rPr lang="en-US" sz="1800" dirty="0"/>
            <a:t>Predictive models all performed very similarly.  This could be due to the relatively small data set available for study</a:t>
          </a:r>
        </a:p>
      </dgm:t>
    </dgm:pt>
    <dgm:pt modelId="{80BBEC9F-07C0-4741-A842-367E80B99C30}" type="parTrans" cxnId="{E44BB975-08C7-4C50-ADBA-0ABDBDF1EB6A}">
      <dgm:prSet/>
      <dgm:spPr/>
      <dgm:t>
        <a:bodyPr/>
        <a:lstStyle/>
        <a:p>
          <a:endParaRPr lang="en-US"/>
        </a:p>
      </dgm:t>
    </dgm:pt>
    <dgm:pt modelId="{970E5FD4-49E0-47F3-8B50-B80C51FC9414}" type="sibTrans" cxnId="{E44BB975-08C7-4C50-ADBA-0ABDBDF1EB6A}">
      <dgm:prSet/>
      <dgm:spPr/>
      <dgm:t>
        <a:bodyPr/>
        <a:lstStyle/>
        <a:p>
          <a:endParaRPr lang="en-US"/>
        </a:p>
      </dgm:t>
    </dgm:pt>
    <dgm:pt modelId="{745A09D6-2486-486C-BEFC-718F7A90C480}">
      <dgm:prSet custT="1"/>
      <dgm:spPr/>
      <dgm:t>
        <a:bodyPr/>
        <a:lstStyle/>
        <a:p>
          <a:pPr>
            <a:lnSpc>
              <a:spcPct val="100000"/>
            </a:lnSpc>
          </a:pPr>
          <a:r>
            <a:rPr lang="en-US" sz="1400" dirty="0"/>
            <a:t>Prediction accuracy and model performance could be improved with additional data.  Once more data is available, all predictive models should be re-evaluated to see if there is a true difference in the predictive power.</a:t>
          </a:r>
        </a:p>
      </dgm:t>
    </dgm:pt>
    <dgm:pt modelId="{468153FD-5F25-434D-BB35-BB67803892B1}" type="parTrans" cxnId="{C7D90099-4593-4CB5-8366-193A2769CF62}">
      <dgm:prSet/>
      <dgm:spPr/>
      <dgm:t>
        <a:bodyPr/>
        <a:lstStyle/>
        <a:p>
          <a:endParaRPr lang="en-US"/>
        </a:p>
      </dgm:t>
    </dgm:pt>
    <dgm:pt modelId="{CE8B9215-B6A3-4BED-8744-EC2DBEA8F6BB}" type="sibTrans" cxnId="{C7D90099-4593-4CB5-8366-193A2769CF62}">
      <dgm:prSet/>
      <dgm:spPr/>
      <dgm:t>
        <a:bodyPr/>
        <a:lstStyle/>
        <a:p>
          <a:endParaRPr lang="en-US"/>
        </a:p>
      </dgm:t>
    </dgm:pt>
    <dgm:pt modelId="{B2882FBA-1169-41D8-9386-ACAD30A94C36}" type="pres">
      <dgm:prSet presAssocID="{652DF783-57C3-4528-93BD-447081822D4B}" presName="root" presStyleCnt="0">
        <dgm:presLayoutVars>
          <dgm:dir/>
          <dgm:resizeHandles val="exact"/>
        </dgm:presLayoutVars>
      </dgm:prSet>
      <dgm:spPr/>
    </dgm:pt>
    <dgm:pt modelId="{FA1D140D-0F65-48E7-8506-9DE7EABBE441}" type="pres">
      <dgm:prSet presAssocID="{C93802B0-AA03-4E5E-B562-70BD236A6EB3}" presName="compNode" presStyleCnt="0"/>
      <dgm:spPr/>
    </dgm:pt>
    <dgm:pt modelId="{9DF04890-289F-40C7-8823-F3E5B174DDFE}" type="pres">
      <dgm:prSet presAssocID="{C93802B0-AA03-4E5E-B562-70BD236A6E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lot"/>
        </a:ext>
      </dgm:extLst>
    </dgm:pt>
    <dgm:pt modelId="{262A33DB-CFBF-4C9B-94D5-EE152766C592}" type="pres">
      <dgm:prSet presAssocID="{C93802B0-AA03-4E5E-B562-70BD236A6EB3}" presName="spaceRect" presStyleCnt="0"/>
      <dgm:spPr/>
    </dgm:pt>
    <dgm:pt modelId="{7A587A2E-FD75-4556-BBF4-140C59953293}" type="pres">
      <dgm:prSet presAssocID="{C93802B0-AA03-4E5E-B562-70BD236A6EB3}" presName="textRect" presStyleLbl="revTx" presStyleIdx="0" presStyleCnt="3">
        <dgm:presLayoutVars>
          <dgm:chMax val="1"/>
          <dgm:chPref val="1"/>
        </dgm:presLayoutVars>
      </dgm:prSet>
      <dgm:spPr/>
    </dgm:pt>
    <dgm:pt modelId="{233614FD-A497-4BE0-A2C5-909560A37CF1}" type="pres">
      <dgm:prSet presAssocID="{59A648C1-D847-4547-A4C6-337E4F2B1A62}" presName="sibTrans" presStyleCnt="0"/>
      <dgm:spPr/>
    </dgm:pt>
    <dgm:pt modelId="{3A771765-DC07-4BB7-84C4-7F3B6CD2BCAD}" type="pres">
      <dgm:prSet presAssocID="{720ECAA0-7A26-4389-B7AB-2E72E61F7F24}" presName="compNode" presStyleCnt="0"/>
      <dgm:spPr/>
    </dgm:pt>
    <dgm:pt modelId="{295F405C-1228-4D5F-B339-D0FAF1302284}" type="pres">
      <dgm:prSet presAssocID="{720ECAA0-7A26-4389-B7AB-2E72E61F7F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3CE2840D-C6CF-4F7F-BB10-7609DDE417B7}" type="pres">
      <dgm:prSet presAssocID="{720ECAA0-7A26-4389-B7AB-2E72E61F7F24}" presName="spaceRect" presStyleCnt="0"/>
      <dgm:spPr/>
    </dgm:pt>
    <dgm:pt modelId="{33E14600-B65E-4624-9791-74F61378764F}" type="pres">
      <dgm:prSet presAssocID="{720ECAA0-7A26-4389-B7AB-2E72E61F7F24}" presName="textRect" presStyleLbl="revTx" presStyleIdx="1" presStyleCnt="3">
        <dgm:presLayoutVars>
          <dgm:chMax val="1"/>
          <dgm:chPref val="1"/>
        </dgm:presLayoutVars>
      </dgm:prSet>
      <dgm:spPr/>
    </dgm:pt>
    <dgm:pt modelId="{FB41EECB-FAA7-4FDA-9B09-72401D63B424}" type="pres">
      <dgm:prSet presAssocID="{970E5FD4-49E0-47F3-8B50-B80C51FC9414}" presName="sibTrans" presStyleCnt="0"/>
      <dgm:spPr/>
    </dgm:pt>
    <dgm:pt modelId="{3932905A-86D7-43F4-8596-5555A063A60B}" type="pres">
      <dgm:prSet presAssocID="{745A09D6-2486-486C-BEFC-718F7A90C480}" presName="compNode" presStyleCnt="0"/>
      <dgm:spPr/>
    </dgm:pt>
    <dgm:pt modelId="{3ECACEF2-CD6F-49DA-80EE-9D2F35018DD3}" type="pres">
      <dgm:prSet presAssocID="{745A09D6-2486-486C-BEFC-718F7A90C4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Pie Chart"/>
        </a:ext>
      </dgm:extLst>
    </dgm:pt>
    <dgm:pt modelId="{B50DA2C0-92EC-4A8E-B4FA-678939416D50}" type="pres">
      <dgm:prSet presAssocID="{745A09D6-2486-486C-BEFC-718F7A90C480}" presName="spaceRect" presStyleCnt="0"/>
      <dgm:spPr/>
    </dgm:pt>
    <dgm:pt modelId="{C55C6A92-C0DD-4B81-BE1C-12C8E768DD51}" type="pres">
      <dgm:prSet presAssocID="{745A09D6-2486-486C-BEFC-718F7A90C480}" presName="textRect" presStyleLbl="revTx" presStyleIdx="2" presStyleCnt="3">
        <dgm:presLayoutVars>
          <dgm:chMax val="1"/>
          <dgm:chPref val="1"/>
        </dgm:presLayoutVars>
      </dgm:prSet>
      <dgm:spPr/>
    </dgm:pt>
  </dgm:ptLst>
  <dgm:cxnLst>
    <dgm:cxn modelId="{CD877F6D-5BE3-4752-AC34-CBEA487D0256}" type="presOf" srcId="{720ECAA0-7A26-4389-B7AB-2E72E61F7F24}" destId="{33E14600-B65E-4624-9791-74F61378764F}" srcOrd="0" destOrd="0" presId="urn:microsoft.com/office/officeart/2018/2/layout/IconLabelList"/>
    <dgm:cxn modelId="{E44BB975-08C7-4C50-ADBA-0ABDBDF1EB6A}" srcId="{652DF783-57C3-4528-93BD-447081822D4B}" destId="{720ECAA0-7A26-4389-B7AB-2E72E61F7F24}" srcOrd="1" destOrd="0" parTransId="{80BBEC9F-07C0-4741-A842-367E80B99C30}" sibTransId="{970E5FD4-49E0-47F3-8B50-B80C51FC9414}"/>
    <dgm:cxn modelId="{C7D90099-4593-4CB5-8366-193A2769CF62}" srcId="{652DF783-57C3-4528-93BD-447081822D4B}" destId="{745A09D6-2486-486C-BEFC-718F7A90C480}" srcOrd="2" destOrd="0" parTransId="{468153FD-5F25-434D-BB35-BB67803892B1}" sibTransId="{CE8B9215-B6A3-4BED-8744-EC2DBEA8F6BB}"/>
    <dgm:cxn modelId="{EA0243A6-1E9E-4FBA-8101-FB6691766F68}" srcId="{652DF783-57C3-4528-93BD-447081822D4B}" destId="{C93802B0-AA03-4E5E-B562-70BD236A6EB3}" srcOrd="0" destOrd="0" parTransId="{3E084860-01C1-4EE4-8E2B-2BE4034DA6BC}" sibTransId="{59A648C1-D847-4547-A4C6-337E4F2B1A62}"/>
    <dgm:cxn modelId="{0B06B4BB-8F04-4A61-A95E-9B38AEC9E355}" type="presOf" srcId="{652DF783-57C3-4528-93BD-447081822D4B}" destId="{B2882FBA-1169-41D8-9386-ACAD30A94C36}" srcOrd="0" destOrd="0" presId="urn:microsoft.com/office/officeart/2018/2/layout/IconLabelList"/>
    <dgm:cxn modelId="{9B9337D0-B47B-431C-83C7-2A866B7F1557}" type="presOf" srcId="{C93802B0-AA03-4E5E-B562-70BD236A6EB3}" destId="{7A587A2E-FD75-4556-BBF4-140C59953293}" srcOrd="0" destOrd="0" presId="urn:microsoft.com/office/officeart/2018/2/layout/IconLabelList"/>
    <dgm:cxn modelId="{6D43DDDE-7A2B-414E-8877-D6549A686410}" type="presOf" srcId="{745A09D6-2486-486C-BEFC-718F7A90C480}" destId="{C55C6A92-C0DD-4B81-BE1C-12C8E768DD51}" srcOrd="0" destOrd="0" presId="urn:microsoft.com/office/officeart/2018/2/layout/IconLabelList"/>
    <dgm:cxn modelId="{FE23CA0A-B658-42BB-9475-73B5E52A6C56}" type="presParOf" srcId="{B2882FBA-1169-41D8-9386-ACAD30A94C36}" destId="{FA1D140D-0F65-48E7-8506-9DE7EABBE441}" srcOrd="0" destOrd="0" presId="urn:microsoft.com/office/officeart/2018/2/layout/IconLabelList"/>
    <dgm:cxn modelId="{3470B80E-7EE8-4317-B0AA-F02B29127774}" type="presParOf" srcId="{FA1D140D-0F65-48E7-8506-9DE7EABBE441}" destId="{9DF04890-289F-40C7-8823-F3E5B174DDFE}" srcOrd="0" destOrd="0" presId="urn:microsoft.com/office/officeart/2018/2/layout/IconLabelList"/>
    <dgm:cxn modelId="{6CA643FB-0B78-423E-8A53-FBD088B65C62}" type="presParOf" srcId="{FA1D140D-0F65-48E7-8506-9DE7EABBE441}" destId="{262A33DB-CFBF-4C9B-94D5-EE152766C592}" srcOrd="1" destOrd="0" presId="urn:microsoft.com/office/officeart/2018/2/layout/IconLabelList"/>
    <dgm:cxn modelId="{6A4B7F97-8ADB-4AAA-8CB3-712B32857D6A}" type="presParOf" srcId="{FA1D140D-0F65-48E7-8506-9DE7EABBE441}" destId="{7A587A2E-FD75-4556-BBF4-140C59953293}" srcOrd="2" destOrd="0" presId="urn:microsoft.com/office/officeart/2018/2/layout/IconLabelList"/>
    <dgm:cxn modelId="{A266C428-E862-44B5-B969-F9ECC20DF6C2}" type="presParOf" srcId="{B2882FBA-1169-41D8-9386-ACAD30A94C36}" destId="{233614FD-A497-4BE0-A2C5-909560A37CF1}" srcOrd="1" destOrd="0" presId="urn:microsoft.com/office/officeart/2018/2/layout/IconLabelList"/>
    <dgm:cxn modelId="{0ECD9179-E34A-4874-93D1-4B745AFE4CE8}" type="presParOf" srcId="{B2882FBA-1169-41D8-9386-ACAD30A94C36}" destId="{3A771765-DC07-4BB7-84C4-7F3B6CD2BCAD}" srcOrd="2" destOrd="0" presId="urn:microsoft.com/office/officeart/2018/2/layout/IconLabelList"/>
    <dgm:cxn modelId="{4CB8F6C5-7305-469D-B97D-8652A80B1209}" type="presParOf" srcId="{3A771765-DC07-4BB7-84C4-7F3B6CD2BCAD}" destId="{295F405C-1228-4D5F-B339-D0FAF1302284}" srcOrd="0" destOrd="0" presId="urn:microsoft.com/office/officeart/2018/2/layout/IconLabelList"/>
    <dgm:cxn modelId="{662B2218-26A0-40E9-BBB9-2ED04A89F7E5}" type="presParOf" srcId="{3A771765-DC07-4BB7-84C4-7F3B6CD2BCAD}" destId="{3CE2840D-C6CF-4F7F-BB10-7609DDE417B7}" srcOrd="1" destOrd="0" presId="urn:microsoft.com/office/officeart/2018/2/layout/IconLabelList"/>
    <dgm:cxn modelId="{62E98390-139B-4EA3-A3D8-FF429AF4DD51}" type="presParOf" srcId="{3A771765-DC07-4BB7-84C4-7F3B6CD2BCAD}" destId="{33E14600-B65E-4624-9791-74F61378764F}" srcOrd="2" destOrd="0" presId="urn:microsoft.com/office/officeart/2018/2/layout/IconLabelList"/>
    <dgm:cxn modelId="{492F225C-A949-489C-A5DD-073E1762144A}" type="presParOf" srcId="{B2882FBA-1169-41D8-9386-ACAD30A94C36}" destId="{FB41EECB-FAA7-4FDA-9B09-72401D63B424}" srcOrd="3" destOrd="0" presId="urn:microsoft.com/office/officeart/2018/2/layout/IconLabelList"/>
    <dgm:cxn modelId="{A01358A4-AB13-405A-AC00-4CAF59F2B87B}" type="presParOf" srcId="{B2882FBA-1169-41D8-9386-ACAD30A94C36}" destId="{3932905A-86D7-43F4-8596-5555A063A60B}" srcOrd="4" destOrd="0" presId="urn:microsoft.com/office/officeart/2018/2/layout/IconLabelList"/>
    <dgm:cxn modelId="{849FE884-EA3F-4477-9A64-D49CAE0EE5C7}" type="presParOf" srcId="{3932905A-86D7-43F4-8596-5555A063A60B}" destId="{3ECACEF2-CD6F-49DA-80EE-9D2F35018DD3}" srcOrd="0" destOrd="0" presId="urn:microsoft.com/office/officeart/2018/2/layout/IconLabelList"/>
    <dgm:cxn modelId="{2723E8F3-00E0-4D31-8344-5B795D17F335}" type="presParOf" srcId="{3932905A-86D7-43F4-8596-5555A063A60B}" destId="{B50DA2C0-92EC-4A8E-B4FA-678939416D50}" srcOrd="1" destOrd="0" presId="urn:microsoft.com/office/officeart/2018/2/layout/IconLabelList"/>
    <dgm:cxn modelId="{CCE2A3B2-3D9D-482C-9F5B-D752C232572B}" type="presParOf" srcId="{3932905A-86D7-43F4-8596-5555A063A60B}" destId="{C55C6A92-C0DD-4B81-BE1C-12C8E768DD5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85D49-CD2F-4AD7-8322-909A3D1C2A92}">
      <dsp:nvSpPr>
        <dsp:cNvPr id="0" name=""/>
        <dsp:cNvSpPr/>
      </dsp:nvSpPr>
      <dsp:spPr>
        <a:xfrm>
          <a:off x="2902" y="406631"/>
          <a:ext cx="2911822" cy="2329457"/>
        </a:xfrm>
        <a:prstGeom prst="homePlate">
          <a:avLst>
            <a:gd name="adj" fmla="val 25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723" tIns="35560" rIns="410890" bIns="35560" numCol="1" spcCol="1270" anchor="ctr" anchorCtr="0">
          <a:noAutofit/>
        </a:bodyPr>
        <a:lstStyle/>
        <a:p>
          <a:pPr marL="0" lvl="0" indent="0" algn="ctr" defTabSz="622300">
            <a:lnSpc>
              <a:spcPct val="100000"/>
            </a:lnSpc>
            <a:spcBef>
              <a:spcPct val="0"/>
            </a:spcBef>
            <a:spcAft>
              <a:spcPct val="35000"/>
            </a:spcAft>
            <a:buNone/>
            <a:defRPr b="1"/>
          </a:pPr>
          <a:r>
            <a:rPr lang="en-US" sz="1400" b="0" i="0" kern="1200" baseline="0"/>
            <a:t>This capstone project focuses on predicting the successful landing of the SpaceX Falcon 9 first stage using multiple machine learning classification techniques.</a:t>
          </a:r>
          <a:endParaRPr lang="en-US" sz="1400" kern="1200"/>
        </a:p>
      </dsp:txBody>
      <dsp:txXfrm>
        <a:off x="2902" y="406631"/>
        <a:ext cx="2620640" cy="2329457"/>
      </dsp:txXfrm>
    </dsp:sp>
    <dsp:sp modelId="{925F145B-FF46-4316-A921-2A73C5555CFA}">
      <dsp:nvSpPr>
        <dsp:cNvPr id="0" name=""/>
        <dsp:cNvSpPr/>
      </dsp:nvSpPr>
      <dsp:spPr>
        <a:xfrm>
          <a:off x="2332359" y="406631"/>
          <a:ext cx="2911822" cy="2329457"/>
        </a:xfrm>
        <a:prstGeom prst="chevron">
          <a:avLst>
            <a:gd name="adj" fmla="val 25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723" tIns="35560" rIns="102723" bIns="35560" numCol="1" spcCol="1270" anchor="t" anchorCtr="0">
          <a:noAutofit/>
        </a:bodyPr>
        <a:lstStyle/>
        <a:p>
          <a:pPr marL="0" lvl="0" indent="0" algn="l" defTabSz="622300">
            <a:lnSpc>
              <a:spcPct val="100000"/>
            </a:lnSpc>
            <a:spcBef>
              <a:spcPct val="0"/>
            </a:spcBef>
            <a:spcAft>
              <a:spcPct val="35000"/>
            </a:spcAft>
            <a:buNone/>
            <a:defRPr b="1"/>
          </a:pPr>
          <a:r>
            <a:rPr lang="en-US" sz="1400" b="0" i="0" kern="1200" baseline="0"/>
            <a:t>The project follows a structured process:</a:t>
          </a:r>
          <a:endParaRPr lang="en-US" sz="1400" kern="1200"/>
        </a:p>
        <a:p>
          <a:pPr marL="57150" lvl="1" indent="-57150" algn="l" defTabSz="488950">
            <a:lnSpc>
              <a:spcPct val="100000"/>
            </a:lnSpc>
            <a:spcBef>
              <a:spcPct val="0"/>
            </a:spcBef>
            <a:spcAft>
              <a:spcPct val="15000"/>
            </a:spcAft>
            <a:buChar char="•"/>
          </a:pPr>
          <a:r>
            <a:rPr lang="en-US" sz="1100" b="0" i="0" kern="1200" baseline="0"/>
            <a:t>Data collection, preparation, and formatting</a:t>
          </a:r>
          <a:endParaRPr lang="en-US" sz="1100" kern="1200"/>
        </a:p>
        <a:p>
          <a:pPr marL="57150" lvl="1" indent="-57150" algn="l" defTabSz="488950">
            <a:lnSpc>
              <a:spcPct val="100000"/>
            </a:lnSpc>
            <a:spcBef>
              <a:spcPct val="0"/>
            </a:spcBef>
            <a:spcAft>
              <a:spcPct val="15000"/>
            </a:spcAft>
            <a:buChar char="•"/>
          </a:pPr>
          <a:r>
            <a:rPr lang="en-US" sz="1100" b="0" i="0" kern="1200" baseline="0"/>
            <a:t>Exploratory data analysis</a:t>
          </a:r>
          <a:endParaRPr lang="en-US" sz="1100" kern="1200"/>
        </a:p>
        <a:p>
          <a:pPr marL="57150" lvl="1" indent="-57150" algn="l" defTabSz="488950">
            <a:lnSpc>
              <a:spcPct val="100000"/>
            </a:lnSpc>
            <a:spcBef>
              <a:spcPct val="0"/>
            </a:spcBef>
            <a:spcAft>
              <a:spcPct val="15000"/>
            </a:spcAft>
            <a:buChar char="•"/>
          </a:pPr>
          <a:r>
            <a:rPr lang="en-US" sz="1100" b="0" i="0" kern="1200" baseline="0"/>
            <a:t>Interactive data visualization</a:t>
          </a:r>
          <a:endParaRPr lang="en-US" sz="1100" kern="1200"/>
        </a:p>
        <a:p>
          <a:pPr marL="57150" lvl="1" indent="-57150" algn="l" defTabSz="488950">
            <a:lnSpc>
              <a:spcPct val="100000"/>
            </a:lnSpc>
            <a:spcBef>
              <a:spcPct val="0"/>
            </a:spcBef>
            <a:spcAft>
              <a:spcPct val="15000"/>
            </a:spcAft>
            <a:buChar char="•"/>
          </a:pPr>
          <a:r>
            <a:rPr lang="en-US" sz="1100" b="0" i="0" kern="1200" baseline="0"/>
            <a:t>Machine learning modeling and prediction</a:t>
          </a:r>
          <a:endParaRPr lang="en-US" sz="1100" kern="1200"/>
        </a:p>
      </dsp:txBody>
      <dsp:txXfrm>
        <a:off x="2914723" y="406631"/>
        <a:ext cx="1747094" cy="2329457"/>
      </dsp:txXfrm>
    </dsp:sp>
    <dsp:sp modelId="{057758AE-5F94-45F9-97F4-6D5BE65A2A15}">
      <dsp:nvSpPr>
        <dsp:cNvPr id="0" name=""/>
        <dsp:cNvSpPr/>
      </dsp:nvSpPr>
      <dsp:spPr>
        <a:xfrm>
          <a:off x="4661817" y="406631"/>
          <a:ext cx="2911822" cy="2329457"/>
        </a:xfrm>
        <a:prstGeom prst="chevron">
          <a:avLst>
            <a:gd name="adj" fmla="val 25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723" tIns="35560" rIns="102723" bIns="35560" numCol="1" spcCol="1270" anchor="ctr" anchorCtr="0">
          <a:noAutofit/>
        </a:bodyPr>
        <a:lstStyle/>
        <a:p>
          <a:pPr marL="0" lvl="0" indent="0" algn="ctr" defTabSz="622300">
            <a:lnSpc>
              <a:spcPct val="100000"/>
            </a:lnSpc>
            <a:spcBef>
              <a:spcPct val="0"/>
            </a:spcBef>
            <a:spcAft>
              <a:spcPct val="35000"/>
            </a:spcAft>
            <a:buNone/>
            <a:defRPr b="1"/>
          </a:pPr>
          <a:r>
            <a:rPr lang="en-US" sz="1400" b="0" i="0" kern="1200" baseline="0"/>
            <a:t>Our analysis indicates that several launch features are correlated with mission outcomes (success or failure).</a:t>
          </a:r>
          <a:endParaRPr lang="en-US" sz="1400" kern="1200"/>
        </a:p>
      </dsp:txBody>
      <dsp:txXfrm>
        <a:off x="5244181" y="406631"/>
        <a:ext cx="1747094" cy="2329457"/>
      </dsp:txXfrm>
    </dsp:sp>
    <dsp:sp modelId="{AE0EA2C0-1F83-4DB4-B79F-E412FA50D670}">
      <dsp:nvSpPr>
        <dsp:cNvPr id="0" name=""/>
        <dsp:cNvSpPr/>
      </dsp:nvSpPr>
      <dsp:spPr>
        <a:xfrm>
          <a:off x="6991275" y="406631"/>
          <a:ext cx="2911822" cy="2329457"/>
        </a:xfrm>
        <a:prstGeom prst="chevron">
          <a:avLst>
            <a:gd name="adj" fmla="val 25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723" tIns="35560" rIns="102723" bIns="35560" numCol="1" spcCol="1270" anchor="ctr" anchorCtr="0">
          <a:noAutofit/>
        </a:bodyPr>
        <a:lstStyle/>
        <a:p>
          <a:pPr marL="0" lvl="0" indent="0" algn="ctr" defTabSz="622300">
            <a:lnSpc>
              <a:spcPct val="100000"/>
            </a:lnSpc>
            <a:spcBef>
              <a:spcPct val="0"/>
            </a:spcBef>
            <a:spcAft>
              <a:spcPct val="35000"/>
            </a:spcAft>
            <a:buNone/>
            <a:defRPr b="1"/>
          </a:pPr>
          <a:r>
            <a:rPr lang="en-US" sz="1400" b="0" i="0" kern="1200" baseline="0"/>
            <a:t>Results suggest that the decision tree algorithm performs particularly well for predicting Falcon 9 first-stage landing success.</a:t>
          </a:r>
          <a:endParaRPr lang="en-US" sz="1400" kern="1200"/>
        </a:p>
      </dsp:txBody>
      <dsp:txXfrm>
        <a:off x="7573639" y="406631"/>
        <a:ext cx="1747094" cy="232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7AA53-CFAF-43B7-85FA-1F5BD490FBE2}">
      <dsp:nvSpPr>
        <dsp:cNvPr id="0" name=""/>
        <dsp:cNvSpPr/>
      </dsp:nvSpPr>
      <dsp:spPr>
        <a:xfrm>
          <a:off x="0" y="2700"/>
          <a:ext cx="10429454" cy="575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E9CF32-A7E6-4E36-8D8E-0BB0AF51E524}">
      <dsp:nvSpPr>
        <dsp:cNvPr id="0" name=""/>
        <dsp:cNvSpPr/>
      </dsp:nvSpPr>
      <dsp:spPr>
        <a:xfrm>
          <a:off x="174031" y="132146"/>
          <a:ext cx="316421" cy="316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5E93B1-2887-479E-BE52-A76C199C07FE}">
      <dsp:nvSpPr>
        <dsp:cNvPr id="0" name=""/>
        <dsp:cNvSpPr/>
      </dsp:nvSpPr>
      <dsp:spPr>
        <a:xfrm>
          <a:off x="664485" y="2700"/>
          <a:ext cx="9764968" cy="57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7" tIns="60887" rIns="60887" bIns="60887" numCol="1" spcCol="1270" anchor="ctr" anchorCtr="0">
          <a:noAutofit/>
        </a:bodyPr>
        <a:lstStyle/>
        <a:p>
          <a:pPr marL="0" lvl="0" indent="0" algn="l" defTabSz="711200">
            <a:lnSpc>
              <a:spcPct val="100000"/>
            </a:lnSpc>
            <a:spcBef>
              <a:spcPct val="0"/>
            </a:spcBef>
            <a:spcAft>
              <a:spcPct val="35000"/>
            </a:spcAft>
            <a:buNone/>
          </a:pPr>
          <a:r>
            <a:rPr lang="en-US" sz="1600" kern="1200"/>
            <a:t>The goal of this capstone is to predict whether the Falcon 9 first stage will land successfully.</a:t>
          </a:r>
        </a:p>
      </dsp:txBody>
      <dsp:txXfrm>
        <a:off x="664485" y="2700"/>
        <a:ext cx="9764968" cy="575311"/>
      </dsp:txXfrm>
    </dsp:sp>
    <dsp:sp modelId="{148E2517-EDA1-4D9B-A3F1-86A2F60207EF}">
      <dsp:nvSpPr>
        <dsp:cNvPr id="0" name=""/>
        <dsp:cNvSpPr/>
      </dsp:nvSpPr>
      <dsp:spPr>
        <a:xfrm>
          <a:off x="0" y="721840"/>
          <a:ext cx="10429454" cy="575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D00B7-2BB4-4956-B45F-ADC015A2B582}">
      <dsp:nvSpPr>
        <dsp:cNvPr id="0" name=""/>
        <dsp:cNvSpPr/>
      </dsp:nvSpPr>
      <dsp:spPr>
        <a:xfrm>
          <a:off x="174031" y="851285"/>
          <a:ext cx="316421" cy="316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FDC1B-61BE-47C4-8C61-A98A6C53BA62}">
      <dsp:nvSpPr>
        <dsp:cNvPr id="0" name=""/>
        <dsp:cNvSpPr/>
      </dsp:nvSpPr>
      <dsp:spPr>
        <a:xfrm>
          <a:off x="664485" y="721840"/>
          <a:ext cx="9764968" cy="57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7" tIns="60887" rIns="60887" bIns="60887" numCol="1" spcCol="1270" anchor="ctr" anchorCtr="0">
          <a:noAutofit/>
        </a:bodyPr>
        <a:lstStyle/>
        <a:p>
          <a:pPr marL="0" lvl="0" indent="0" algn="l" defTabSz="711200">
            <a:lnSpc>
              <a:spcPct val="100000"/>
            </a:lnSpc>
            <a:spcBef>
              <a:spcPct val="0"/>
            </a:spcBef>
            <a:spcAft>
              <a:spcPct val="35000"/>
            </a:spcAft>
            <a:buNone/>
          </a:pPr>
          <a:r>
            <a:rPr lang="en-US" sz="1600" kern="1200"/>
            <a:t>SpaceX advertises Falcon 9 launches at $62 million per mission, while competitors charge $165 million or more. The cost advantage largely comes from SpaceX’s ability to reuse the first stage.</a:t>
          </a:r>
        </a:p>
      </dsp:txBody>
      <dsp:txXfrm>
        <a:off x="664485" y="721840"/>
        <a:ext cx="9764968" cy="575311"/>
      </dsp:txXfrm>
    </dsp:sp>
    <dsp:sp modelId="{3BFF1EA4-D6A7-4AD9-84E2-674224687687}">
      <dsp:nvSpPr>
        <dsp:cNvPr id="0" name=""/>
        <dsp:cNvSpPr/>
      </dsp:nvSpPr>
      <dsp:spPr>
        <a:xfrm>
          <a:off x="0" y="1440980"/>
          <a:ext cx="10429454" cy="575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53A28-78E5-4F9F-A90C-BD1C47C9D828}">
      <dsp:nvSpPr>
        <dsp:cNvPr id="0" name=""/>
        <dsp:cNvSpPr/>
      </dsp:nvSpPr>
      <dsp:spPr>
        <a:xfrm>
          <a:off x="174031" y="1570425"/>
          <a:ext cx="316421" cy="316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E5738-B984-407E-9E38-86782F047E7F}">
      <dsp:nvSpPr>
        <dsp:cNvPr id="0" name=""/>
        <dsp:cNvSpPr/>
      </dsp:nvSpPr>
      <dsp:spPr>
        <a:xfrm>
          <a:off x="664485" y="1440980"/>
          <a:ext cx="9764968" cy="57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7" tIns="60887" rIns="60887" bIns="60887" numCol="1" spcCol="1270" anchor="ctr" anchorCtr="0">
          <a:noAutofit/>
        </a:bodyPr>
        <a:lstStyle/>
        <a:p>
          <a:pPr marL="0" lvl="0" indent="0" algn="l" defTabSz="711200">
            <a:lnSpc>
              <a:spcPct val="100000"/>
            </a:lnSpc>
            <a:spcBef>
              <a:spcPct val="0"/>
            </a:spcBef>
            <a:spcAft>
              <a:spcPct val="35000"/>
            </a:spcAft>
            <a:buNone/>
          </a:pPr>
          <a:r>
            <a:rPr lang="en-US" sz="1600" kern="1200"/>
            <a:t>By predicting landing success, we can estimate launch costs—insightful for competitors considering bids against SpaceX.</a:t>
          </a:r>
        </a:p>
      </dsp:txBody>
      <dsp:txXfrm>
        <a:off x="664485" y="1440980"/>
        <a:ext cx="9764968" cy="575311"/>
      </dsp:txXfrm>
    </dsp:sp>
    <dsp:sp modelId="{F23238B6-E7DD-4AB0-9F91-69B6AFAFAECE}">
      <dsp:nvSpPr>
        <dsp:cNvPr id="0" name=""/>
        <dsp:cNvSpPr/>
      </dsp:nvSpPr>
      <dsp:spPr>
        <a:xfrm>
          <a:off x="0" y="2160120"/>
          <a:ext cx="10429454" cy="575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9F75B-C9D1-44F1-9339-388142D10981}">
      <dsp:nvSpPr>
        <dsp:cNvPr id="0" name=""/>
        <dsp:cNvSpPr/>
      </dsp:nvSpPr>
      <dsp:spPr>
        <a:xfrm>
          <a:off x="174031" y="2289565"/>
          <a:ext cx="316421" cy="316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208375-0D73-4FE6-815B-8879408A2CD2}">
      <dsp:nvSpPr>
        <dsp:cNvPr id="0" name=""/>
        <dsp:cNvSpPr/>
      </dsp:nvSpPr>
      <dsp:spPr>
        <a:xfrm>
          <a:off x="664485" y="2160120"/>
          <a:ext cx="9764968" cy="57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7" tIns="60887" rIns="60887" bIns="60887" numCol="1" spcCol="1270" anchor="ctr" anchorCtr="0">
          <a:noAutofit/>
        </a:bodyPr>
        <a:lstStyle/>
        <a:p>
          <a:pPr marL="0" lvl="0" indent="0" algn="l" defTabSz="711200">
            <a:lnSpc>
              <a:spcPct val="100000"/>
            </a:lnSpc>
            <a:spcBef>
              <a:spcPct val="0"/>
            </a:spcBef>
            <a:spcAft>
              <a:spcPct val="35000"/>
            </a:spcAft>
            <a:buNone/>
          </a:pPr>
          <a:r>
            <a:rPr lang="en-US" sz="1600" kern="1200"/>
            <a:t>Not all unsuccessful landings indicate failure; in some cases, SpaceX intentionally performs controlled ocean landings.</a:t>
          </a:r>
        </a:p>
      </dsp:txBody>
      <dsp:txXfrm>
        <a:off x="664485" y="2160120"/>
        <a:ext cx="9764968" cy="575311"/>
      </dsp:txXfrm>
    </dsp:sp>
    <dsp:sp modelId="{3D68BCD2-94A2-4EC1-8BCB-85E4B46EEDA2}">
      <dsp:nvSpPr>
        <dsp:cNvPr id="0" name=""/>
        <dsp:cNvSpPr/>
      </dsp:nvSpPr>
      <dsp:spPr>
        <a:xfrm>
          <a:off x="0" y="2879260"/>
          <a:ext cx="10429454" cy="575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62117-D75E-47E6-8F08-5BDC09C5B72B}">
      <dsp:nvSpPr>
        <dsp:cNvPr id="0" name=""/>
        <dsp:cNvSpPr/>
      </dsp:nvSpPr>
      <dsp:spPr>
        <a:xfrm>
          <a:off x="174031" y="3008705"/>
          <a:ext cx="316421" cy="31642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05830-49E2-4599-82C8-6819B85A04E4}">
      <dsp:nvSpPr>
        <dsp:cNvPr id="0" name=""/>
        <dsp:cNvSpPr/>
      </dsp:nvSpPr>
      <dsp:spPr>
        <a:xfrm>
          <a:off x="664485" y="2879260"/>
          <a:ext cx="9764968" cy="57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87" tIns="60887" rIns="60887" bIns="60887" numCol="1" spcCol="1270" anchor="ctr" anchorCtr="0">
          <a:noAutofit/>
        </a:bodyPr>
        <a:lstStyle/>
        <a:p>
          <a:pPr marL="0" lvl="0" indent="0" algn="l" defTabSz="711200">
            <a:lnSpc>
              <a:spcPct val="100000"/>
            </a:lnSpc>
            <a:spcBef>
              <a:spcPct val="0"/>
            </a:spcBef>
            <a:spcAft>
              <a:spcPct val="35000"/>
            </a:spcAft>
            <a:buNone/>
          </a:pPr>
          <a:r>
            <a:rPr lang="en-US" sz="1600" kern="1200" dirty="0"/>
            <a:t>Key question: Given features such as payload mass, orbit type, and launch site, can we accurately predict whether the Falcon 9 first stage will land successfully?</a:t>
          </a:r>
        </a:p>
      </dsp:txBody>
      <dsp:txXfrm>
        <a:off x="664485" y="2879260"/>
        <a:ext cx="9764968" cy="5753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EE577-4487-4A6A-8F85-37C077FDA916}">
      <dsp:nvSpPr>
        <dsp:cNvPr id="0" name=""/>
        <dsp:cNvSpPr/>
      </dsp:nvSpPr>
      <dsp:spPr>
        <a:xfrm>
          <a:off x="81806" y="537259"/>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8B2A1-A9DE-4ADD-A1C0-38C5FF0022E5}">
      <dsp:nvSpPr>
        <dsp:cNvPr id="0" name=""/>
        <dsp:cNvSpPr/>
      </dsp:nvSpPr>
      <dsp:spPr>
        <a:xfrm>
          <a:off x="348201" y="803654"/>
          <a:ext cx="735756" cy="735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3FE7A9-F46E-4261-B8BD-759F04E99023}">
      <dsp:nvSpPr>
        <dsp:cNvPr id="0" name=""/>
        <dsp:cNvSpPr/>
      </dsp:nvSpPr>
      <dsp:spPr>
        <a:xfrm>
          <a:off x="1622183" y="537259"/>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Scatter plots (Flight Number vs. PayloadMass, Launch Site, Orbit):</a:t>
          </a:r>
          <a:br>
            <a:rPr lang="en-US" sz="1100" kern="1200"/>
          </a:br>
          <a:r>
            <a:rPr lang="en-US" sz="1100" kern="1200"/>
            <a:t>Used to examine how launch frequency, payload size, and different sites/orbits influence landing success. These help identify trends such as higher success with more flight experience and limitations of specific launch sites with heavy payloads.</a:t>
          </a:r>
        </a:p>
      </dsp:txBody>
      <dsp:txXfrm>
        <a:off x="1622183" y="537259"/>
        <a:ext cx="2990142" cy="1268545"/>
      </dsp:txXfrm>
    </dsp:sp>
    <dsp:sp modelId="{CFED315E-35BB-42E3-A817-79CEFEA99F1A}">
      <dsp:nvSpPr>
        <dsp:cNvPr id="0" name=""/>
        <dsp:cNvSpPr/>
      </dsp:nvSpPr>
      <dsp:spPr>
        <a:xfrm>
          <a:off x="5133336" y="537259"/>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E8988-AC1F-4F5E-A655-9AF7E5686F66}">
      <dsp:nvSpPr>
        <dsp:cNvPr id="0" name=""/>
        <dsp:cNvSpPr/>
      </dsp:nvSpPr>
      <dsp:spPr>
        <a:xfrm>
          <a:off x="5399730" y="803654"/>
          <a:ext cx="735756" cy="735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F8E65-3ECB-4061-ACC5-EE122598D291}">
      <dsp:nvSpPr>
        <dsp:cNvPr id="0" name=""/>
        <dsp:cNvSpPr/>
      </dsp:nvSpPr>
      <dsp:spPr>
        <a:xfrm>
          <a:off x="6673713" y="537259"/>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Bar chart (Orbit vs. Success Rate):</a:t>
          </a:r>
          <a:br>
            <a:rPr lang="en-US" sz="1100" kern="1200"/>
          </a:br>
          <a:r>
            <a:rPr lang="en-US" sz="1100" kern="1200"/>
            <a:t>Plotted to compare average landing success across orbit types. This visualization highlights which orbits have historically higher or lower success rates.</a:t>
          </a:r>
        </a:p>
      </dsp:txBody>
      <dsp:txXfrm>
        <a:off x="6673713" y="537259"/>
        <a:ext cx="2990142" cy="1268545"/>
      </dsp:txXfrm>
    </dsp:sp>
    <dsp:sp modelId="{F2F2CD84-EF2B-4314-A1B9-1F39100D3566}">
      <dsp:nvSpPr>
        <dsp:cNvPr id="0" name=""/>
        <dsp:cNvSpPr/>
      </dsp:nvSpPr>
      <dsp:spPr>
        <a:xfrm>
          <a:off x="81806" y="2545532"/>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86968-2F40-4CAB-8F20-A8790CC1AFED}">
      <dsp:nvSpPr>
        <dsp:cNvPr id="0" name=""/>
        <dsp:cNvSpPr/>
      </dsp:nvSpPr>
      <dsp:spPr>
        <a:xfrm>
          <a:off x="348201" y="2811927"/>
          <a:ext cx="735756" cy="735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6D694-0A6D-4D11-A05F-07985590F186}">
      <dsp:nvSpPr>
        <dsp:cNvPr id="0" name=""/>
        <dsp:cNvSpPr/>
      </dsp:nvSpPr>
      <dsp:spPr>
        <a:xfrm>
          <a:off x="1622183" y="2545532"/>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Line chart (Year vs. Success Rate):</a:t>
          </a:r>
          <a:br>
            <a:rPr lang="en-US" sz="1100" kern="1200"/>
          </a:br>
          <a:r>
            <a:rPr lang="en-US" sz="1100" kern="1200"/>
            <a:t>Used to show the yearly trend of launch outcomes, demonstrating SpaceX’s improvement in landing success over time, especially post-2013.</a:t>
          </a:r>
        </a:p>
      </dsp:txBody>
      <dsp:txXfrm>
        <a:off x="1622183" y="2545532"/>
        <a:ext cx="2990142" cy="1268545"/>
      </dsp:txXfrm>
    </dsp:sp>
    <dsp:sp modelId="{A1F652FC-09E2-4714-B19A-91B061F3F8EE}">
      <dsp:nvSpPr>
        <dsp:cNvPr id="0" name=""/>
        <dsp:cNvSpPr/>
      </dsp:nvSpPr>
      <dsp:spPr>
        <a:xfrm>
          <a:off x="5133336" y="2545532"/>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481C2-2F2D-433E-BAF1-70E787C2835A}">
      <dsp:nvSpPr>
        <dsp:cNvPr id="0" name=""/>
        <dsp:cNvSpPr/>
      </dsp:nvSpPr>
      <dsp:spPr>
        <a:xfrm>
          <a:off x="5399730" y="2811927"/>
          <a:ext cx="735756" cy="735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277EC7-EF41-454B-BFD7-95945A2C0F30}">
      <dsp:nvSpPr>
        <dsp:cNvPr id="0" name=""/>
        <dsp:cNvSpPr/>
      </dsp:nvSpPr>
      <dsp:spPr>
        <a:xfrm>
          <a:off x="6673713" y="2545532"/>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Code found here: </a:t>
          </a:r>
          <a:r>
            <a:rPr lang="en-US" sz="1100" kern="1200">
              <a:hlinkClick xmlns:r="http://schemas.openxmlformats.org/officeDocument/2006/relationships" r:id="rId9"/>
            </a:rPr>
            <a:t>https://github.com/scissory/applied-data-science-capstone/blob/e47e4f4d0e8be119f3e5cb0e736579ee4e0d95ee/EDA%20Visualization.ipynb</a:t>
          </a:r>
          <a:endParaRPr lang="en-US" sz="1100" kern="1200"/>
        </a:p>
      </dsp:txBody>
      <dsp:txXfrm>
        <a:off x="6673713" y="2545532"/>
        <a:ext cx="2990142" cy="1268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79F0A-AB21-4C1D-95F0-5392E8D59C03}">
      <dsp:nvSpPr>
        <dsp:cNvPr id="0" name=""/>
        <dsp:cNvSpPr/>
      </dsp:nvSpPr>
      <dsp:spPr>
        <a:xfrm>
          <a:off x="71142" y="518437"/>
          <a:ext cx="1263041" cy="1263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441F-F546-4634-8643-21257A296A9D}">
      <dsp:nvSpPr>
        <dsp:cNvPr id="0" name=""/>
        <dsp:cNvSpPr/>
      </dsp:nvSpPr>
      <dsp:spPr>
        <a:xfrm>
          <a:off x="336380" y="783676"/>
          <a:ext cx="732563" cy="7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9A326-1089-4A2B-ADB5-27EBDCA52819}">
      <dsp:nvSpPr>
        <dsp:cNvPr id="0" name=""/>
        <dsp:cNvSpPr/>
      </dsp:nvSpPr>
      <dsp:spPr>
        <a:xfrm>
          <a:off x="1604834" y="518437"/>
          <a:ext cx="2977168" cy="1263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Exploration of launch data:</a:t>
          </a:r>
          <a:r>
            <a:rPr lang="en-US" sz="1100" kern="1200"/>
            <a:t> Queries retrieve distinct launch sites, filter records by site prefix, and examine payload/booster information (e.g., total and average payload mass for specific customers or booster versions).</a:t>
          </a:r>
        </a:p>
      </dsp:txBody>
      <dsp:txXfrm>
        <a:off x="1604834" y="518437"/>
        <a:ext cx="2977168" cy="1263041"/>
      </dsp:txXfrm>
    </dsp:sp>
    <dsp:sp modelId="{F33848F9-4162-42E1-AE56-CCEA78D79A81}">
      <dsp:nvSpPr>
        <dsp:cNvPr id="0" name=""/>
        <dsp:cNvSpPr/>
      </dsp:nvSpPr>
      <dsp:spPr>
        <a:xfrm>
          <a:off x="5100752" y="518437"/>
          <a:ext cx="1263041" cy="1263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FBEEA-F5E8-49E5-96EF-BDD441E05427}">
      <dsp:nvSpPr>
        <dsp:cNvPr id="0" name=""/>
        <dsp:cNvSpPr/>
      </dsp:nvSpPr>
      <dsp:spPr>
        <a:xfrm>
          <a:off x="5365990" y="783676"/>
          <a:ext cx="732563" cy="7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D4BE0-F333-431F-AF30-7582B26540C8}">
      <dsp:nvSpPr>
        <dsp:cNvPr id="0" name=""/>
        <dsp:cNvSpPr/>
      </dsp:nvSpPr>
      <dsp:spPr>
        <a:xfrm>
          <a:off x="6634444" y="518437"/>
          <a:ext cx="2977168" cy="1263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Mission outcome analysis:</a:t>
          </a:r>
          <a:r>
            <a:rPr lang="en-US" sz="1100" kern="1200"/>
            <a:t> Queries identify first successful landings, count success vs. failure outcomes, and list failed or successful landing cases by year, site, and booster type.</a:t>
          </a:r>
        </a:p>
      </dsp:txBody>
      <dsp:txXfrm>
        <a:off x="6634444" y="518437"/>
        <a:ext cx="2977168" cy="1263041"/>
      </dsp:txXfrm>
    </dsp:sp>
    <dsp:sp modelId="{5B826285-6510-4CAC-B599-42E2F25BD2D0}">
      <dsp:nvSpPr>
        <dsp:cNvPr id="0" name=""/>
        <dsp:cNvSpPr/>
      </dsp:nvSpPr>
      <dsp:spPr>
        <a:xfrm>
          <a:off x="71142" y="2511241"/>
          <a:ext cx="1263041" cy="1263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3FEFF2-9220-48D9-8B31-F9BE81A69A85}">
      <dsp:nvSpPr>
        <dsp:cNvPr id="0" name=""/>
        <dsp:cNvSpPr/>
      </dsp:nvSpPr>
      <dsp:spPr>
        <a:xfrm>
          <a:off x="336380" y="2776479"/>
          <a:ext cx="732563" cy="7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C1CC3-E517-472D-AFF6-4BFA6EB13650}">
      <dsp:nvSpPr>
        <dsp:cNvPr id="0" name=""/>
        <dsp:cNvSpPr/>
      </dsp:nvSpPr>
      <dsp:spPr>
        <a:xfrm>
          <a:off x="1604834" y="2511241"/>
          <a:ext cx="2977168" cy="1263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filtering and ranking:</a:t>
          </a:r>
          <a:r>
            <a:rPr lang="en-US" sz="1100" kern="1200"/>
            <a:t> Queries use subqueries and grouping to find boosters with maximum payload mass and to rank landing outcomes between specific dates.</a:t>
          </a:r>
        </a:p>
      </dsp:txBody>
      <dsp:txXfrm>
        <a:off x="1604834" y="2511241"/>
        <a:ext cx="2977168" cy="1263041"/>
      </dsp:txXfrm>
    </dsp:sp>
    <dsp:sp modelId="{59F73379-5D3E-4013-867E-DEA6BF5D8AB6}">
      <dsp:nvSpPr>
        <dsp:cNvPr id="0" name=""/>
        <dsp:cNvSpPr/>
      </dsp:nvSpPr>
      <dsp:spPr>
        <a:xfrm>
          <a:off x="5100752" y="2511241"/>
          <a:ext cx="1263041" cy="1263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B591C-063D-4214-BAB6-03CC98AD744A}">
      <dsp:nvSpPr>
        <dsp:cNvPr id="0" name=""/>
        <dsp:cNvSpPr/>
      </dsp:nvSpPr>
      <dsp:spPr>
        <a:xfrm>
          <a:off x="5365990" y="2776479"/>
          <a:ext cx="732563" cy="7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53D75E-C4CC-4BBE-83C5-818F3CE740D0}">
      <dsp:nvSpPr>
        <dsp:cNvPr id="0" name=""/>
        <dsp:cNvSpPr/>
      </dsp:nvSpPr>
      <dsp:spPr>
        <a:xfrm>
          <a:off x="6634444" y="2511241"/>
          <a:ext cx="2977168" cy="1263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Code found here: </a:t>
          </a:r>
          <a:r>
            <a:rPr lang="en-US" sz="1100" kern="1200">
              <a:hlinkClick xmlns:r="http://schemas.openxmlformats.org/officeDocument/2006/relationships" r:id="rId9"/>
            </a:rPr>
            <a:t>https://github.com/scissory/applied-data-science-capstone/blob/e47e4f4d0e8be119f3e5cb0e736579ee4e0d95ee/EDA%20SQL.ipynb</a:t>
          </a:r>
          <a:endParaRPr lang="en-US" sz="1100" kern="1200"/>
        </a:p>
      </dsp:txBody>
      <dsp:txXfrm>
        <a:off x="6634444" y="2511241"/>
        <a:ext cx="2977168" cy="12630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E1E9-AECE-4DA9-A390-D2A50B81E728}">
      <dsp:nvSpPr>
        <dsp:cNvPr id="0" name=""/>
        <dsp:cNvSpPr/>
      </dsp:nvSpPr>
      <dsp:spPr>
        <a:xfrm>
          <a:off x="212335" y="46988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49732F-B2BB-4D37-88B5-CC4D27353A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CCF1EC-033C-4E2A-AE83-A779B3341DEF}">
      <dsp:nvSpPr>
        <dsp:cNvPr id="0" name=""/>
        <dsp:cNvSpPr/>
      </dsp:nvSpPr>
      <dsp:spPr>
        <a:xfrm>
          <a:off x="1834517" y="4698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Site markers &amp; circles: </a:t>
          </a:r>
          <a:r>
            <a:rPr lang="en-US" sz="1100" kern="1200" dirty="0"/>
            <a:t>Added a folium. Circle and text Marker at each launch site to pin exact coordinates and label the site name—this gives quick geographic context and lets you visually compare site locations on the map.</a:t>
          </a:r>
        </a:p>
      </dsp:txBody>
      <dsp:txXfrm>
        <a:off x="1834517" y="469889"/>
        <a:ext cx="3148942" cy="1335915"/>
      </dsp:txXfrm>
    </dsp:sp>
    <dsp:sp modelId="{B9670ED4-2094-4945-8074-F1CAA4738DA4}">
      <dsp:nvSpPr>
        <dsp:cNvPr id="0" name=""/>
        <dsp:cNvSpPr/>
      </dsp:nvSpPr>
      <dsp:spPr>
        <a:xfrm>
          <a:off x="5532139" y="46988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0F95D-93EB-429E-8C9D-B21E6138FB83}">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03BCF0-DE4F-4719-BEDD-7FBFFFD83219}">
      <dsp:nvSpPr>
        <dsp:cNvPr id="0" name=""/>
        <dsp:cNvSpPr/>
      </dsp:nvSpPr>
      <dsp:spPr>
        <a:xfrm>
          <a:off x="7154322" y="4698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Outcome markers with clustering: </a:t>
          </a:r>
          <a:r>
            <a:rPr lang="en-US" sz="1100" kern="1200"/>
            <a:t>Plotted per-launch Markers colored by success (green) or failure (red) and grouped them with MarkerCluster—this reduces clutter at identical coordinates and makes success rates by site easy to spot at a glance.</a:t>
          </a:r>
        </a:p>
      </dsp:txBody>
      <dsp:txXfrm>
        <a:off x="7154322" y="469889"/>
        <a:ext cx="3148942" cy="1335915"/>
      </dsp:txXfrm>
    </dsp:sp>
    <dsp:sp modelId="{731F6778-35DA-4E86-860A-B225D52E2EB0}">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7F9DF-C811-4E6F-998E-F5C6422C2C5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FF121-73DE-4BA7-AADC-77C7722F9E15}">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Distance tools &amp; lines to proximities: </a:t>
          </a:r>
          <a:r>
            <a:rPr lang="en-US" sz="1100" kern="1200"/>
            <a:t>Enabled MousePosition to read coordinates, then added distance‐labeled Markers (DivIcon) and PolyLines from a launch site to nearby features (coastline, city, railway, highway)—to assess how proximity to infrastructure or coast might relate to launch operations.</a:t>
          </a:r>
        </a:p>
      </dsp:txBody>
      <dsp:txXfrm>
        <a:off x="1834517" y="2545532"/>
        <a:ext cx="3148942" cy="1335915"/>
      </dsp:txXfrm>
    </dsp:sp>
    <dsp:sp modelId="{FE7632F8-603F-474B-83BE-A27304ADA0DB}">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4D421-39AA-466E-8DFE-E324FE0EAC3E}">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B363F-A409-4A0B-9F7A-685B4051BD9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Code found here: </a:t>
          </a:r>
          <a:r>
            <a:rPr lang="en-US" sz="1100" kern="1200">
              <a:hlinkClick xmlns:r="http://schemas.openxmlformats.org/officeDocument/2006/relationships" r:id="rId9"/>
            </a:rPr>
            <a:t>https://github.com/scissory/applied-data-science-capstone/blob/e47e4f4d0e8be119f3e5cb0e736579ee4e0d95ee/Folium%20lab.ipynb</a:t>
          </a:r>
          <a:endParaRPr lang="en-US" sz="1100" kern="1200"/>
        </a:p>
      </dsp:txBody>
      <dsp:txXfrm>
        <a:off x="7154322" y="2545532"/>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A88C9-1662-4ABE-81DD-3C4A67209648}">
      <dsp:nvSpPr>
        <dsp:cNvPr id="0" name=""/>
        <dsp:cNvSpPr/>
      </dsp:nvSpPr>
      <dsp:spPr>
        <a:xfrm>
          <a:off x="81806" y="537259"/>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F9831-BFFF-4536-8466-3C006E6561D4}">
      <dsp:nvSpPr>
        <dsp:cNvPr id="0" name=""/>
        <dsp:cNvSpPr/>
      </dsp:nvSpPr>
      <dsp:spPr>
        <a:xfrm>
          <a:off x="348201" y="803654"/>
          <a:ext cx="735756" cy="735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3DCD78-CD3F-4467-8399-9053CE96E217}">
      <dsp:nvSpPr>
        <dsp:cNvPr id="0" name=""/>
        <dsp:cNvSpPr/>
      </dsp:nvSpPr>
      <dsp:spPr>
        <a:xfrm>
          <a:off x="1622183" y="537259"/>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Interactive inputs (filters):</a:t>
          </a:r>
          <a:r>
            <a:rPr lang="en-US" sz="1100" kern="1200"/>
            <a:t> A </a:t>
          </a:r>
          <a:r>
            <a:rPr lang="en-US" sz="1100" b="1" kern="1200"/>
            <a:t>Launch Site dropdown</a:t>
          </a:r>
          <a:r>
            <a:rPr lang="en-US" sz="1100" kern="1200"/>
            <a:t> (including “All Sites”) to switch between global view and a specific site, and a </a:t>
          </a:r>
          <a:r>
            <a:rPr lang="en-US" sz="1100" b="1" kern="1200"/>
            <a:t>Payload range slider (0–10,000 kg)</a:t>
          </a:r>
          <a:r>
            <a:rPr lang="en-US" sz="1100" kern="1200"/>
            <a:t> to focus analyses on chosen payload intervals — both enable quick slicing of the dataset to answer “where/when do we succeed?” questions.</a:t>
          </a:r>
        </a:p>
      </dsp:txBody>
      <dsp:txXfrm>
        <a:off x="1622183" y="537259"/>
        <a:ext cx="2990142" cy="1268545"/>
      </dsp:txXfrm>
    </dsp:sp>
    <dsp:sp modelId="{8DA34FEE-B7BF-4634-9AF1-9192DCE2E511}">
      <dsp:nvSpPr>
        <dsp:cNvPr id="0" name=""/>
        <dsp:cNvSpPr/>
      </dsp:nvSpPr>
      <dsp:spPr>
        <a:xfrm>
          <a:off x="5133336" y="537259"/>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9117C-C5C5-4133-8C61-AE0B6EF81FE2}">
      <dsp:nvSpPr>
        <dsp:cNvPr id="0" name=""/>
        <dsp:cNvSpPr/>
      </dsp:nvSpPr>
      <dsp:spPr>
        <a:xfrm>
          <a:off x="5399730" y="803654"/>
          <a:ext cx="735756" cy="735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53CC55-232C-4B89-814B-5FED55336AFD}">
      <dsp:nvSpPr>
        <dsp:cNvPr id="0" name=""/>
        <dsp:cNvSpPr/>
      </dsp:nvSpPr>
      <dsp:spPr>
        <a:xfrm>
          <a:off x="6673713" y="537259"/>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Success distribution pie chart:</a:t>
          </a:r>
          <a:r>
            <a:rPr lang="en-US" sz="1100" kern="1200"/>
            <a:t> A </a:t>
          </a:r>
          <a:r>
            <a:rPr lang="en-US" sz="1100" b="1" kern="1200"/>
            <a:t>pie chart</a:t>
          </a:r>
          <a:r>
            <a:rPr lang="en-US" sz="1100" kern="1200"/>
            <a:t> that updates via callback from the site dropdown—showing </a:t>
          </a:r>
          <a:r>
            <a:rPr lang="en-US" sz="1100" b="1" kern="1200"/>
            <a:t>total successes by site</a:t>
          </a:r>
          <a:r>
            <a:rPr lang="en-US" sz="1100" kern="1200"/>
            <a:t> when “All Sites” is selected, or </a:t>
          </a:r>
          <a:r>
            <a:rPr lang="en-US" sz="1100" b="1" kern="1200"/>
            <a:t>success vs. failure counts for the chosen site</a:t>
          </a:r>
          <a:r>
            <a:rPr lang="en-US" sz="1100" kern="1200"/>
            <a:t>—so users can compare which site has the most successes and which has the highest success rate.</a:t>
          </a:r>
        </a:p>
      </dsp:txBody>
      <dsp:txXfrm>
        <a:off x="6673713" y="537259"/>
        <a:ext cx="2990142" cy="1268545"/>
      </dsp:txXfrm>
    </dsp:sp>
    <dsp:sp modelId="{0DBC6278-919E-4105-B887-EE6A3CF512D7}">
      <dsp:nvSpPr>
        <dsp:cNvPr id="0" name=""/>
        <dsp:cNvSpPr/>
      </dsp:nvSpPr>
      <dsp:spPr>
        <a:xfrm>
          <a:off x="81806" y="2545532"/>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AAA92-8045-4C14-BCBA-5C17389C1C02}">
      <dsp:nvSpPr>
        <dsp:cNvPr id="0" name=""/>
        <dsp:cNvSpPr/>
      </dsp:nvSpPr>
      <dsp:spPr>
        <a:xfrm>
          <a:off x="348201" y="2811927"/>
          <a:ext cx="735756" cy="735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BB094-F0A9-4CAD-A05E-4A55E649812F}">
      <dsp:nvSpPr>
        <dsp:cNvPr id="0" name=""/>
        <dsp:cNvSpPr/>
      </dsp:nvSpPr>
      <dsp:spPr>
        <a:xfrm>
          <a:off x="1622183" y="2545532"/>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Outcome vs. payload scatter plot:</a:t>
          </a:r>
          <a:r>
            <a:rPr lang="en-US" sz="1100" kern="1200"/>
            <a:t> A </a:t>
          </a:r>
          <a:r>
            <a:rPr lang="en-US" sz="1100" b="1" kern="1200"/>
            <a:t>scatter chart</a:t>
          </a:r>
          <a:r>
            <a:rPr lang="en-US" sz="1100" kern="1200"/>
            <a:t> filtered by both </a:t>
          </a:r>
          <a:r>
            <a:rPr lang="en-US" sz="1100" b="1" kern="1200"/>
            <a:t>site</a:t>
          </a:r>
          <a:r>
            <a:rPr lang="en-US" sz="1100" kern="1200"/>
            <a:t> and </a:t>
          </a:r>
          <a:r>
            <a:rPr lang="en-US" sz="1100" b="1" kern="1200"/>
            <a:t>payload range</a:t>
          </a:r>
          <a:r>
            <a:rPr lang="en-US" sz="1100" kern="1200"/>
            <a:t>, plotting </a:t>
          </a:r>
          <a:r>
            <a:rPr lang="en-US" sz="1100" b="1" kern="1200"/>
            <a:t>Payload Mass (x)</a:t>
          </a:r>
          <a:r>
            <a:rPr lang="en-US" sz="1100" kern="1200"/>
            <a:t> vs. </a:t>
          </a:r>
          <a:r>
            <a:rPr lang="en-US" sz="1100" b="1" kern="1200"/>
            <a:t>Launch Outcome/Class (y)</a:t>
          </a:r>
          <a:r>
            <a:rPr lang="en-US" sz="1100" kern="1200"/>
            <a:t> and </a:t>
          </a:r>
          <a:r>
            <a:rPr lang="en-US" sz="1100" b="1" kern="1200"/>
            <a:t>coloring by Booster Version</a:t>
          </a:r>
          <a:r>
            <a:rPr lang="en-US" sz="1100" kern="1200"/>
            <a:t>—to visualize how payload correlates with success and to see which </a:t>
          </a:r>
          <a:r>
            <a:rPr lang="en-US" sz="1100" b="1" kern="1200"/>
            <a:t>booster versions</a:t>
          </a:r>
          <a:r>
            <a:rPr lang="en-US" sz="1100" kern="1200"/>
            <a:t> perform best across sites and payloads.</a:t>
          </a:r>
        </a:p>
      </dsp:txBody>
      <dsp:txXfrm>
        <a:off x="1622183" y="2545532"/>
        <a:ext cx="2990142" cy="1268545"/>
      </dsp:txXfrm>
    </dsp:sp>
    <dsp:sp modelId="{D20F5358-1D10-4AD4-930A-7F6B0DE8AC59}">
      <dsp:nvSpPr>
        <dsp:cNvPr id="0" name=""/>
        <dsp:cNvSpPr/>
      </dsp:nvSpPr>
      <dsp:spPr>
        <a:xfrm>
          <a:off x="5133336" y="2545532"/>
          <a:ext cx="1268545" cy="12685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B53AD-586A-4174-AFFE-4B064442A20D}">
      <dsp:nvSpPr>
        <dsp:cNvPr id="0" name=""/>
        <dsp:cNvSpPr/>
      </dsp:nvSpPr>
      <dsp:spPr>
        <a:xfrm>
          <a:off x="5399730" y="2811927"/>
          <a:ext cx="735756" cy="735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0D32C-F0BD-496B-857E-1678FEC3A57E}">
      <dsp:nvSpPr>
        <dsp:cNvPr id="0" name=""/>
        <dsp:cNvSpPr/>
      </dsp:nvSpPr>
      <dsp:spPr>
        <a:xfrm>
          <a:off x="6673713" y="2545532"/>
          <a:ext cx="2990142" cy="1268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Code found here: </a:t>
          </a:r>
          <a:r>
            <a:rPr lang="en-US" sz="1100" kern="1200">
              <a:hlinkClick xmlns:r="http://schemas.openxmlformats.org/officeDocument/2006/relationships" r:id="rId9"/>
            </a:rPr>
            <a:t>https://github.com/scissory/applied-data-science-capstone/blob/e47e4f4d0e8be119f3e5cb0e736579ee4e0d95ee/dashboard%20app.py</a:t>
          </a:r>
          <a:endParaRPr lang="en-US" sz="1100" kern="1200"/>
        </a:p>
      </dsp:txBody>
      <dsp:txXfrm>
        <a:off x="6673713" y="2545532"/>
        <a:ext cx="2990142" cy="12685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04890-289F-40C7-8823-F3E5B174DDFE}">
      <dsp:nvSpPr>
        <dsp:cNvPr id="0" name=""/>
        <dsp:cNvSpPr/>
      </dsp:nvSpPr>
      <dsp:spPr>
        <a:xfrm>
          <a:off x="1200222" y="670842"/>
          <a:ext cx="1298115" cy="1298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587A2E-FD75-4556-BBF4-140C59953293}">
      <dsp:nvSpPr>
        <dsp:cNvPr id="0" name=""/>
        <dsp:cNvSpPr/>
      </dsp:nvSpPr>
      <dsp:spPr>
        <a:xfrm>
          <a:off x="406930" y="2420494"/>
          <a:ext cx="288470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We can conclude that we can predict Falcon 9 first stage will land successfully with 88% accuracy based on features in the launch data collected </a:t>
          </a:r>
        </a:p>
      </dsp:txBody>
      <dsp:txXfrm>
        <a:off x="406930" y="2420494"/>
        <a:ext cx="2884701" cy="1260000"/>
      </dsp:txXfrm>
    </dsp:sp>
    <dsp:sp modelId="{295F405C-1228-4D5F-B339-D0FAF1302284}">
      <dsp:nvSpPr>
        <dsp:cNvPr id="0" name=""/>
        <dsp:cNvSpPr/>
      </dsp:nvSpPr>
      <dsp:spPr>
        <a:xfrm>
          <a:off x="4589746" y="670842"/>
          <a:ext cx="1298115" cy="1298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E14600-B65E-4624-9791-74F61378764F}">
      <dsp:nvSpPr>
        <dsp:cNvPr id="0" name=""/>
        <dsp:cNvSpPr/>
      </dsp:nvSpPr>
      <dsp:spPr>
        <a:xfrm>
          <a:off x="3796453" y="2420494"/>
          <a:ext cx="288470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Predictive models all performed very similarly.  This could be due to the relatively small data set available for study</a:t>
          </a:r>
        </a:p>
      </dsp:txBody>
      <dsp:txXfrm>
        <a:off x="3796453" y="2420494"/>
        <a:ext cx="2884701" cy="1260000"/>
      </dsp:txXfrm>
    </dsp:sp>
    <dsp:sp modelId="{3ECACEF2-CD6F-49DA-80EE-9D2F35018DD3}">
      <dsp:nvSpPr>
        <dsp:cNvPr id="0" name=""/>
        <dsp:cNvSpPr/>
      </dsp:nvSpPr>
      <dsp:spPr>
        <a:xfrm>
          <a:off x="7979270" y="670842"/>
          <a:ext cx="1298115" cy="1298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5C6A92-C0DD-4B81-BE1C-12C8E768DD51}">
      <dsp:nvSpPr>
        <dsp:cNvPr id="0" name=""/>
        <dsp:cNvSpPr/>
      </dsp:nvSpPr>
      <dsp:spPr>
        <a:xfrm>
          <a:off x="7185977" y="2420494"/>
          <a:ext cx="288470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Prediction accuracy and model performance could be improved with additional data.  Once more data is available, all predictive models should be re-evaluated to see if there is a true difference in the predictive power.</a:t>
          </a:r>
        </a:p>
      </dsp:txBody>
      <dsp:txXfrm>
        <a:off x="7185977" y="2420494"/>
        <a:ext cx="2884701" cy="12600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34867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6594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63613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5662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88642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17741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9614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9020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57977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75616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7619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42674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35592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54536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7905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97206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96439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715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00163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8846766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984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366501480"/>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scissory/applied-data-science-capstone/blob/e47e4f4d0e8be119f3e5cb0e736579ee4e0d95ee/Machine%20Learning%20Prediction.ipynb"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cissory/applied-data-science-capstone/blob/0ac0955b3c9c774e4e400727af61ffc92e43f10b/Data%20Collection%20API.ipynb" TargetMode="External"/><Relationship Id="rId2" Type="http://schemas.openxmlformats.org/officeDocument/2006/relationships/hyperlink" Target="https://api.spacexdata.com/v4/rockets/" TargetMode="Externa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hyperlink" Target="https://github.com/scissory/applied-data-science-capstone/blob/0ac0955b3c9c774e4e400727af61ffc92e43f10b/Data%20Collection%20Web%20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scissory/applied-data-science-capstone/blob/e47e4f4d0e8be119f3e5cb0e736579ee4e0d95ee/Data%20Wrangling.ipynb" TargetMode="Externa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7" name="Content Placeholder 4">
            <a:extLst>
              <a:ext uri="{FF2B5EF4-FFF2-40B4-BE49-F238E27FC236}">
                <a16:creationId xmlns:a16="http://schemas.microsoft.com/office/drawing/2014/main" id="{933AD819-7112-6B47-5AEF-8BE915922E21}"/>
              </a:ext>
            </a:extLst>
          </p:cNvPr>
          <p:cNvGraphicFramePr>
            <a:graphicFrameLocks noGrp="1"/>
          </p:cNvGraphicFramePr>
          <p:nvPr>
            <p:ph idx="4294967295"/>
          </p:nvPr>
        </p:nvGraphicFramePr>
        <p:xfrm>
          <a:off x="824381" y="1133646"/>
          <a:ext cx="97456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7" name="Content Placeholder 4">
            <a:extLst>
              <a:ext uri="{FF2B5EF4-FFF2-40B4-BE49-F238E27FC236}">
                <a16:creationId xmlns:a16="http://schemas.microsoft.com/office/drawing/2014/main" id="{F2CB5F86-7934-5DD9-CC5C-7201F2954C1E}"/>
              </a:ext>
            </a:extLst>
          </p:cNvPr>
          <p:cNvGraphicFramePr>
            <a:graphicFrameLocks noGrp="1"/>
          </p:cNvGraphicFramePr>
          <p:nvPr>
            <p:ph idx="4294967295"/>
          </p:nvPr>
        </p:nvGraphicFramePr>
        <p:xfrm>
          <a:off x="939114" y="1178852"/>
          <a:ext cx="9682755" cy="4292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EDA with SQL</a:t>
            </a:r>
            <a:endParaRPr lang="en-US" dirty="0">
              <a:solidFill>
                <a:schemeClr val="tx2"/>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7" name="Content Placeholder 4">
            <a:extLst>
              <a:ext uri="{FF2B5EF4-FFF2-40B4-BE49-F238E27FC236}">
                <a16:creationId xmlns:a16="http://schemas.microsoft.com/office/drawing/2014/main" id="{67E2E5D0-421F-E5E2-D102-3817682E2412}"/>
              </a:ext>
            </a:extLst>
          </p:cNvPr>
          <p:cNvGraphicFramePr>
            <a:graphicFrameLocks noGrp="1"/>
          </p:cNvGraphicFramePr>
          <p:nvPr>
            <p:ph idx="4294967295"/>
            <p:extLst>
              <p:ext uri="{D42A27DB-BD31-4B8C-83A1-F6EECF244321}">
                <p14:modId xmlns:p14="http://schemas.microsoft.com/office/powerpoint/2010/main" val="825190693"/>
              </p:ext>
            </p:extLst>
          </p:nvPr>
        </p:nvGraphicFramePr>
        <p:xfrm>
          <a:off x="904514" y="1355854"/>
          <a:ext cx="105156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an Interactive Map with Folium</a:t>
            </a:r>
            <a:endParaRPr lang="en-US" dirty="0">
              <a:solidFill>
                <a:schemeClr val="tx2"/>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7" name="Content Placeholder 4">
            <a:extLst>
              <a:ext uri="{FF2B5EF4-FFF2-40B4-BE49-F238E27FC236}">
                <a16:creationId xmlns:a16="http://schemas.microsoft.com/office/drawing/2014/main" id="{791624D9-C351-E61B-C2A9-AB18E0E9998F}"/>
              </a:ext>
            </a:extLst>
          </p:cNvPr>
          <p:cNvGraphicFramePr>
            <a:graphicFrameLocks noGrp="1"/>
          </p:cNvGraphicFramePr>
          <p:nvPr>
            <p:ph idx="4294967295"/>
          </p:nvPr>
        </p:nvGraphicFramePr>
        <p:xfrm>
          <a:off x="916202" y="1459865"/>
          <a:ext cx="97456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Build a Dashboard with </a:t>
            </a:r>
            <a:r>
              <a:rPr lang="en-US" dirty="0" err="1">
                <a:solidFill>
                  <a:schemeClr val="tx2"/>
                </a:solidFill>
                <a:latin typeface="Abadi"/>
              </a:rPr>
              <a:t>Plotly</a:t>
            </a:r>
            <a:r>
              <a:rPr lang="en-US" dirty="0">
                <a:solidFill>
                  <a:schemeClr val="tx2"/>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430" y="1479636"/>
            <a:ext cx="6911519" cy="4276587"/>
          </a:xfrm>
          <a:prstGeom prst="rect">
            <a:avLst/>
          </a:prstGeom>
        </p:spPr>
        <p:txBody>
          <a:bodyPr>
            <a:normAutofit fontScale="77500" lnSpcReduction="20000"/>
          </a:bodyPr>
          <a:lstStyle/>
          <a:p>
            <a:r>
              <a:rPr lang="en-US" b="1" dirty="0"/>
              <a:t>Build: </a:t>
            </a:r>
            <a:r>
              <a:rPr lang="en-US" dirty="0"/>
              <a:t>Loaded engineered features/labels, performed a stratified train/test split, applied preprocessing (e.g., scaling), and trained multiple baseline classifiers (KNN, SVM, Decision Tree, Logistic Regression).</a:t>
            </a:r>
          </a:p>
          <a:p>
            <a:r>
              <a:rPr lang="en-US" b="1" dirty="0"/>
              <a:t>Evaluate &amp; Improve: </a:t>
            </a:r>
            <a:r>
              <a:rPr lang="en-US" dirty="0"/>
              <a:t>Used cross-validation to compare baseline performance, then ran </a:t>
            </a:r>
            <a:r>
              <a:rPr lang="en-US" dirty="0" err="1"/>
              <a:t>GridSearchCV</a:t>
            </a:r>
            <a:r>
              <a:rPr lang="en-US" dirty="0"/>
              <a:t> per model to tune hyperparameters (e.g., k, C, gamma, </a:t>
            </a:r>
            <a:r>
              <a:rPr lang="en-US" dirty="0" err="1"/>
              <a:t>max_depth</a:t>
            </a:r>
            <a:r>
              <a:rPr lang="en-US" dirty="0"/>
              <a:t>) and reduce variance/bias.</a:t>
            </a:r>
          </a:p>
          <a:p>
            <a:r>
              <a:rPr lang="en-US" b="1" dirty="0"/>
              <a:t>Select Best: </a:t>
            </a:r>
            <a:r>
              <a:rPr lang="en-US" dirty="0"/>
              <a:t>Chose the best estimator by highest cross-validated score, confirmed on the hold-out test set with metrics (accuracy, F1, confusion matrix), and recorded final parameters/metrics.</a:t>
            </a:r>
          </a:p>
          <a:p>
            <a:r>
              <a:rPr lang="en-US" dirty="0"/>
              <a:t> Code found here: </a:t>
            </a:r>
            <a:r>
              <a:rPr lang="en-US" sz="1400" dirty="0">
                <a:hlinkClick r:id="rId2"/>
              </a:rPr>
              <a:t>https://github.com/scissory/applied-data-science-capstone/blob/e47e4f4d0e8be119f3e5cb0e736579ee4e0d95ee/Machine%20Learning%20Prediction.ipynb</a:t>
            </a:r>
            <a:endParaRPr lang="en-US" sz="14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Predictive Analysis (Classification)</a:t>
            </a:r>
          </a:p>
        </p:txBody>
      </p:sp>
      <p:pic>
        <p:nvPicPr>
          <p:cNvPr id="8" name="Picture 7" descr="A diagram of a process&#10;&#10;AI-generated content may be incorrect.">
            <a:extLst>
              <a:ext uri="{FF2B5EF4-FFF2-40B4-BE49-F238E27FC236}">
                <a16:creationId xmlns:a16="http://schemas.microsoft.com/office/drawing/2014/main" id="{88166E64-20AE-F4B5-706C-110D92820DB9}"/>
              </a:ext>
            </a:extLst>
          </p:cNvPr>
          <p:cNvPicPr>
            <a:picLocks noChangeAspect="1"/>
          </p:cNvPicPr>
          <p:nvPr/>
        </p:nvPicPr>
        <p:blipFill>
          <a:blip r:embed="rId3"/>
          <a:stretch>
            <a:fillRect/>
          </a:stretch>
        </p:blipFill>
        <p:spPr>
          <a:xfrm>
            <a:off x="8122495" y="753609"/>
            <a:ext cx="2539370" cy="556574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2"/>
                </a:solidFill>
                <a:latin typeface="Abadi" panose="020B0604020104020204" pitchFamily="34" charset="0"/>
              </a:rPr>
              <a:t>Exploratory data analysis results</a:t>
            </a:r>
          </a:p>
          <a:p>
            <a:pPr>
              <a:lnSpc>
                <a:spcPct val="100000"/>
              </a:lnSpc>
              <a:spcBef>
                <a:spcPts val="1400"/>
              </a:spcBef>
            </a:pPr>
            <a:r>
              <a:rPr lang="en-US" sz="2200" dirty="0">
                <a:solidFill>
                  <a:schemeClr val="tx2"/>
                </a:solidFill>
                <a:latin typeface="Abadi" panose="020B0604020104020204" pitchFamily="34" charset="0"/>
              </a:rPr>
              <a:t>Interactive analytics demo in screenshots</a:t>
            </a:r>
          </a:p>
          <a:p>
            <a:pPr>
              <a:lnSpc>
                <a:spcPct val="100000"/>
              </a:lnSpc>
              <a:spcBef>
                <a:spcPts val="1400"/>
              </a:spcBef>
            </a:pPr>
            <a:r>
              <a:rPr lang="en-US" sz="2200" dirty="0">
                <a:solidFill>
                  <a:schemeClr val="tx2"/>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Results</a:t>
            </a:r>
            <a:endParaRPr lang="en-US" dirty="0">
              <a:solidFill>
                <a:schemeClr val="tx2"/>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2</a:t>
            </a:r>
          </a:p>
        </p:txBody>
      </p:sp>
    </p:spTree>
    <p:extLst>
      <p:ext uri="{BB962C8B-B14F-4D97-AF65-F5344CB8AC3E}">
        <p14:creationId xmlns:p14="http://schemas.microsoft.com/office/powerpoint/2010/main" val="54993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Flight Number vs. Launch Site</a:t>
            </a:r>
            <a:endParaRPr lang="en-US" dirty="0">
              <a:solidFill>
                <a:schemeClr val="tx2"/>
              </a:solidFill>
            </a:endParaRPr>
          </a:p>
        </p:txBody>
      </p:sp>
      <p:pic>
        <p:nvPicPr>
          <p:cNvPr id="2" name="Picture 1">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1062185" y="1175406"/>
            <a:ext cx="9436115" cy="520756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Payload vs. Launch Site</a:t>
            </a:r>
          </a:p>
        </p:txBody>
      </p:sp>
      <p:pic>
        <p:nvPicPr>
          <p:cNvPr id="2" name="Picture 1">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916712" y="1124096"/>
            <a:ext cx="9912750" cy="53743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Success Rate vs. Orbit Type</a:t>
            </a:r>
            <a:endParaRPr lang="en-US" dirty="0">
              <a:solidFill>
                <a:schemeClr val="tx2"/>
              </a:solidFill>
            </a:endParaRPr>
          </a:p>
        </p:txBody>
      </p:sp>
      <p:pic>
        <p:nvPicPr>
          <p:cNvPr id="2" name="Picture 1">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199117" y="1253218"/>
            <a:ext cx="7715943" cy="52823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48425" y="618518"/>
            <a:ext cx="4598985"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72050E7C-A1BE-9148-A3FC-6BE75E65EA0C}"/>
              </a:ext>
            </a:extLst>
          </p:cNvPr>
          <p:cNvPicPr>
            <a:picLocks noChangeAspect="1"/>
          </p:cNvPicPr>
          <p:nvPr/>
        </p:nvPicPr>
        <p:blipFill>
          <a:blip r:embed="rId3"/>
          <a:srcRect l="18438" r="11053"/>
          <a:stretch>
            <a:fillRect/>
          </a:stretch>
        </p:blipFill>
        <p:spPr>
          <a:xfrm>
            <a:off x="-5597" y="10"/>
            <a:ext cx="6101597" cy="6857990"/>
          </a:xfrm>
          <a:prstGeom prst="rect">
            <a:avLst/>
          </a:pr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48425" y="2249487"/>
            <a:ext cx="4598986" cy="354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Executive Summary</a:t>
            </a:r>
          </a:p>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Introduction</a:t>
            </a:r>
          </a:p>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Methodology</a:t>
            </a:r>
          </a:p>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Results</a:t>
            </a:r>
          </a:p>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Conclusion</a:t>
            </a:r>
          </a:p>
          <a:p>
            <a:pPr>
              <a:lnSpc>
                <a:spcPct val="110000"/>
              </a:lnSpc>
              <a:spcBef>
                <a:spcPct val="20000"/>
              </a:spcBef>
              <a:spcAft>
                <a:spcPts val="600"/>
              </a:spcAft>
              <a:buClr>
                <a:schemeClr val="tx1"/>
              </a:buClr>
              <a:buSzPct val="125000"/>
              <a:buFont typeface="Arial" panose="020B0604020202020204" pitchFamily="34" charset="0"/>
              <a:buChar char="•"/>
            </a:pPr>
            <a:r>
              <a:rPr lang="en-US" sz="26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b="1" i="0">
                <a:effectLst>
                  <a:outerShdw blurRad="50800" dist="38100" dir="2700000" algn="tl" rotWithShape="0">
                    <a:srgbClr val="000000">
                      <a:alpha val="43000"/>
                    </a:srgbClr>
                  </a:outerShdw>
                </a:effectLst>
              </a:rPr>
              <a:pPr>
                <a:spcAft>
                  <a:spcPts val="600"/>
                </a:spcAft>
              </a:pPr>
              <a:t>2</a:t>
            </a:fld>
            <a:endParaRPr lang="en-US" b="1" i="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Flight Number vs. Orbit Type</a:t>
            </a:r>
            <a:endParaRPr lang="en-US" dirty="0">
              <a:solidFill>
                <a:schemeClr val="tx2"/>
              </a:solidFill>
            </a:endParaRPr>
          </a:p>
        </p:txBody>
      </p:sp>
      <p:pic>
        <p:nvPicPr>
          <p:cNvPr id="2" name="Picture 1">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1027723" y="1124825"/>
            <a:ext cx="9248598" cy="52772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Payload vs. Orbit Type</a:t>
            </a:r>
            <a:endParaRPr lang="en-US" dirty="0">
              <a:solidFill>
                <a:schemeClr val="tx2"/>
              </a:solidFill>
            </a:endParaRPr>
          </a:p>
        </p:txBody>
      </p:sp>
      <p:pic>
        <p:nvPicPr>
          <p:cNvPr id="2" name="Picture 1">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1072735" y="1087698"/>
            <a:ext cx="9168545" cy="53126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Launch Success Yearly Trend</a:t>
            </a:r>
          </a:p>
        </p:txBody>
      </p:sp>
      <p:pic>
        <p:nvPicPr>
          <p:cNvPr id="2" name="Picture 1">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1048468" y="1087699"/>
            <a:ext cx="9568457" cy="56417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All Launch Site Names</a:t>
            </a:r>
          </a:p>
        </p:txBody>
      </p:sp>
      <p:pic>
        <p:nvPicPr>
          <p:cNvPr id="2" name="Picture 1">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968862" y="1147170"/>
            <a:ext cx="9465183" cy="483648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Launch Site Names Begin with 'CCA'</a:t>
            </a:r>
          </a:p>
        </p:txBody>
      </p:sp>
      <p:pic>
        <p:nvPicPr>
          <p:cNvPr id="2" name="Picture 1">
            <a:extLst>
              <a:ext uri="{FF2B5EF4-FFF2-40B4-BE49-F238E27FC236}">
                <a16:creationId xmlns:a16="http://schemas.microsoft.com/office/drawing/2014/main" id="{5362B8CB-C33B-7B4D-B317-48ADE698140A}"/>
              </a:ext>
            </a:extLst>
          </p:cNvPr>
          <p:cNvPicPr>
            <a:picLocks noChangeAspect="1"/>
          </p:cNvPicPr>
          <p:nvPr/>
        </p:nvPicPr>
        <p:blipFill>
          <a:blip r:embed="rId2"/>
          <a:stretch>
            <a:fillRect/>
          </a:stretch>
        </p:blipFill>
        <p:spPr>
          <a:xfrm>
            <a:off x="227365" y="2478869"/>
            <a:ext cx="11813059" cy="1475514"/>
          </a:xfrm>
          <a:prstGeom prst="rect">
            <a:avLst/>
          </a:prstGeom>
        </p:spPr>
      </p:pic>
      <p:sp>
        <p:nvSpPr>
          <p:cNvPr id="6" name="TextBox 5">
            <a:extLst>
              <a:ext uri="{FF2B5EF4-FFF2-40B4-BE49-F238E27FC236}">
                <a16:creationId xmlns:a16="http://schemas.microsoft.com/office/drawing/2014/main" id="{87E7E408-FBB4-7332-EA91-80DDB75CDDB4}"/>
              </a:ext>
            </a:extLst>
          </p:cNvPr>
          <p:cNvSpPr txBox="1"/>
          <p:nvPr/>
        </p:nvSpPr>
        <p:spPr>
          <a:xfrm>
            <a:off x="1542123" y="4646141"/>
            <a:ext cx="8170288" cy="646331"/>
          </a:xfrm>
          <a:prstGeom prst="rect">
            <a:avLst/>
          </a:prstGeom>
          <a:noFill/>
        </p:spPr>
        <p:txBody>
          <a:bodyPr wrap="square" rtlCol="0">
            <a:spAutoFit/>
          </a:bodyPr>
          <a:lstStyle/>
          <a:p>
            <a:r>
              <a:rPr lang="en-US" dirty="0"/>
              <a:t>%</a:t>
            </a:r>
            <a:r>
              <a:rPr lang="en-US" dirty="0" err="1"/>
              <a:t>sql</a:t>
            </a:r>
            <a:r>
              <a:rPr lang="en-US" dirty="0"/>
              <a:t> SELECT * FROM SPACEXTBL WHERE LAUNCH_SITE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Total Payload Mass</a:t>
            </a:r>
          </a:p>
        </p:txBody>
      </p:sp>
      <p:pic>
        <p:nvPicPr>
          <p:cNvPr id="28" name="Picture 27">
            <a:extLst>
              <a:ext uri="{FF2B5EF4-FFF2-40B4-BE49-F238E27FC236}">
                <a16:creationId xmlns:a16="http://schemas.microsoft.com/office/drawing/2014/main" id="{3C52EED4-141A-FD14-1DF6-8054E0016748}"/>
              </a:ext>
            </a:extLst>
          </p:cNvPr>
          <p:cNvPicPr>
            <a:picLocks noChangeAspect="1"/>
          </p:cNvPicPr>
          <p:nvPr/>
        </p:nvPicPr>
        <p:blipFill>
          <a:blip r:embed="rId2"/>
          <a:stretch>
            <a:fillRect/>
          </a:stretch>
        </p:blipFill>
        <p:spPr>
          <a:xfrm>
            <a:off x="1740633" y="1698687"/>
            <a:ext cx="3530781" cy="939848"/>
          </a:xfrm>
          <a:prstGeom prst="rect">
            <a:avLst/>
          </a:prstGeom>
        </p:spPr>
      </p:pic>
      <p:pic>
        <p:nvPicPr>
          <p:cNvPr id="30" name="Picture 29">
            <a:extLst>
              <a:ext uri="{FF2B5EF4-FFF2-40B4-BE49-F238E27FC236}">
                <a16:creationId xmlns:a16="http://schemas.microsoft.com/office/drawing/2014/main" id="{3DE9FD04-6665-D87C-8DA1-7DA8858D1202}"/>
              </a:ext>
            </a:extLst>
          </p:cNvPr>
          <p:cNvPicPr>
            <a:picLocks noChangeAspect="1"/>
          </p:cNvPicPr>
          <p:nvPr/>
        </p:nvPicPr>
        <p:blipFill>
          <a:blip r:embed="rId3"/>
          <a:stretch>
            <a:fillRect/>
          </a:stretch>
        </p:blipFill>
        <p:spPr>
          <a:xfrm>
            <a:off x="551655" y="3155918"/>
            <a:ext cx="11088689" cy="4967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Average Payload Mass by F9 v1.1</a:t>
            </a:r>
          </a:p>
        </p:txBody>
      </p:sp>
      <p:pic>
        <p:nvPicPr>
          <p:cNvPr id="6" name="Picture 5">
            <a:extLst>
              <a:ext uri="{FF2B5EF4-FFF2-40B4-BE49-F238E27FC236}">
                <a16:creationId xmlns:a16="http://schemas.microsoft.com/office/drawing/2014/main" id="{CB00C8BB-81D5-7035-9E36-0056DCDAAAA3}"/>
              </a:ext>
            </a:extLst>
          </p:cNvPr>
          <p:cNvPicPr>
            <a:picLocks noChangeAspect="1"/>
          </p:cNvPicPr>
          <p:nvPr/>
        </p:nvPicPr>
        <p:blipFill>
          <a:blip r:embed="rId2"/>
          <a:stretch>
            <a:fillRect/>
          </a:stretch>
        </p:blipFill>
        <p:spPr>
          <a:xfrm>
            <a:off x="1360321" y="1670501"/>
            <a:ext cx="4667490" cy="1104957"/>
          </a:xfrm>
          <a:prstGeom prst="rect">
            <a:avLst/>
          </a:prstGeom>
        </p:spPr>
      </p:pic>
      <p:pic>
        <p:nvPicPr>
          <p:cNvPr id="8" name="Picture 7">
            <a:extLst>
              <a:ext uri="{FF2B5EF4-FFF2-40B4-BE49-F238E27FC236}">
                <a16:creationId xmlns:a16="http://schemas.microsoft.com/office/drawing/2014/main" id="{D0D6A4C7-E3FE-5257-F446-539922EE787A}"/>
              </a:ext>
            </a:extLst>
          </p:cNvPr>
          <p:cNvPicPr>
            <a:picLocks noChangeAspect="1"/>
          </p:cNvPicPr>
          <p:nvPr/>
        </p:nvPicPr>
        <p:blipFill>
          <a:blip r:embed="rId3"/>
          <a:stretch>
            <a:fillRect/>
          </a:stretch>
        </p:blipFill>
        <p:spPr>
          <a:xfrm>
            <a:off x="69198" y="3381738"/>
            <a:ext cx="12192000" cy="3423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First Successful Ground Landing Date</a:t>
            </a:r>
          </a:p>
        </p:txBody>
      </p:sp>
      <p:pic>
        <p:nvPicPr>
          <p:cNvPr id="6" name="Picture 5">
            <a:extLst>
              <a:ext uri="{FF2B5EF4-FFF2-40B4-BE49-F238E27FC236}">
                <a16:creationId xmlns:a16="http://schemas.microsoft.com/office/drawing/2014/main" id="{E574281D-6278-D847-FF6B-00381FA15BCA}"/>
              </a:ext>
            </a:extLst>
          </p:cNvPr>
          <p:cNvPicPr>
            <a:picLocks noChangeAspect="1"/>
          </p:cNvPicPr>
          <p:nvPr/>
        </p:nvPicPr>
        <p:blipFill>
          <a:blip r:embed="rId2"/>
          <a:stretch>
            <a:fillRect/>
          </a:stretch>
        </p:blipFill>
        <p:spPr>
          <a:xfrm>
            <a:off x="903734" y="1345235"/>
            <a:ext cx="5016758" cy="806491"/>
          </a:xfrm>
          <a:prstGeom prst="rect">
            <a:avLst/>
          </a:prstGeom>
        </p:spPr>
      </p:pic>
      <p:sp>
        <p:nvSpPr>
          <p:cNvPr id="7" name="TextBox 6">
            <a:extLst>
              <a:ext uri="{FF2B5EF4-FFF2-40B4-BE49-F238E27FC236}">
                <a16:creationId xmlns:a16="http://schemas.microsoft.com/office/drawing/2014/main" id="{E8FB699C-00EA-339D-A384-0914E94A9BAE}"/>
              </a:ext>
            </a:extLst>
          </p:cNvPr>
          <p:cNvSpPr txBox="1"/>
          <p:nvPr/>
        </p:nvSpPr>
        <p:spPr>
          <a:xfrm>
            <a:off x="770011" y="2681997"/>
            <a:ext cx="10038629" cy="923330"/>
          </a:xfrm>
          <a:prstGeom prst="rect">
            <a:avLst/>
          </a:prstGeom>
          <a:noFill/>
        </p:spPr>
        <p:txBody>
          <a:bodyPr wrap="square" rtlCol="0">
            <a:spAutoFit/>
          </a:bodyPr>
          <a:lstStyle/>
          <a:p>
            <a:r>
              <a:rPr lang="en-US" dirty="0"/>
              <a:t>%</a:t>
            </a:r>
            <a:r>
              <a:rPr lang="en-US" dirty="0" err="1"/>
              <a:t>sql</a:t>
            </a:r>
            <a:r>
              <a:rPr lang="en-US" dirty="0"/>
              <a:t> SELECT MIN(DATE) AS "Date of first successful landing outcome in ground pad" FROM SPACEXTBL WHERE LANDING__OUTCOME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994911D-EEA9-F4A5-E504-F723163D52D5}"/>
              </a:ext>
            </a:extLst>
          </p:cNvPr>
          <p:cNvPicPr>
            <a:picLocks noChangeAspect="1"/>
          </p:cNvPicPr>
          <p:nvPr/>
        </p:nvPicPr>
        <p:blipFill>
          <a:blip r:embed="rId2"/>
          <a:stretch>
            <a:fillRect/>
          </a:stretch>
        </p:blipFill>
        <p:spPr>
          <a:xfrm>
            <a:off x="1346703" y="1400349"/>
            <a:ext cx="1778091" cy="1892397"/>
          </a:xfrm>
          <a:prstGeom prst="rect">
            <a:avLst/>
          </a:prstGeom>
        </p:spPr>
      </p:pic>
      <p:pic>
        <p:nvPicPr>
          <p:cNvPr id="7" name="Picture 6">
            <a:extLst>
              <a:ext uri="{FF2B5EF4-FFF2-40B4-BE49-F238E27FC236}">
                <a16:creationId xmlns:a16="http://schemas.microsoft.com/office/drawing/2014/main" id="{993CA0FF-E373-A4D0-CD08-BE8A410DC3E0}"/>
              </a:ext>
            </a:extLst>
          </p:cNvPr>
          <p:cNvPicPr>
            <a:picLocks noChangeAspect="1"/>
          </p:cNvPicPr>
          <p:nvPr/>
        </p:nvPicPr>
        <p:blipFill>
          <a:blip r:embed="rId3"/>
          <a:stretch>
            <a:fillRect/>
          </a:stretch>
        </p:blipFill>
        <p:spPr>
          <a:xfrm>
            <a:off x="0" y="3697369"/>
            <a:ext cx="12192000" cy="3134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Total Number of Successful and Failure Mission Outcomes</a:t>
            </a:r>
          </a:p>
        </p:txBody>
      </p:sp>
      <p:pic>
        <p:nvPicPr>
          <p:cNvPr id="6" name="Picture 5">
            <a:extLst>
              <a:ext uri="{FF2B5EF4-FFF2-40B4-BE49-F238E27FC236}">
                <a16:creationId xmlns:a16="http://schemas.microsoft.com/office/drawing/2014/main" id="{9679E10C-FF19-1E52-DD18-74897AB9E6C2}"/>
              </a:ext>
            </a:extLst>
          </p:cNvPr>
          <p:cNvPicPr>
            <a:picLocks noChangeAspect="1"/>
          </p:cNvPicPr>
          <p:nvPr/>
        </p:nvPicPr>
        <p:blipFill>
          <a:blip r:embed="rId2"/>
          <a:stretch>
            <a:fillRect/>
          </a:stretch>
        </p:blipFill>
        <p:spPr>
          <a:xfrm>
            <a:off x="1068244" y="1607950"/>
            <a:ext cx="5962956" cy="933498"/>
          </a:xfrm>
          <a:prstGeom prst="rect">
            <a:avLst/>
          </a:prstGeom>
        </p:spPr>
      </p:pic>
      <p:sp>
        <p:nvSpPr>
          <p:cNvPr id="7" name="TextBox 6">
            <a:extLst>
              <a:ext uri="{FF2B5EF4-FFF2-40B4-BE49-F238E27FC236}">
                <a16:creationId xmlns:a16="http://schemas.microsoft.com/office/drawing/2014/main" id="{06B8D605-94B1-F6B5-C357-C767E277281C}"/>
              </a:ext>
            </a:extLst>
          </p:cNvPr>
          <p:cNvSpPr txBox="1"/>
          <p:nvPr/>
        </p:nvSpPr>
        <p:spPr>
          <a:xfrm>
            <a:off x="904515" y="3652657"/>
            <a:ext cx="10873946" cy="1477328"/>
          </a:xfrm>
          <a:prstGeom prst="rect">
            <a:avLst/>
          </a:prstGeom>
          <a:noFill/>
        </p:spPr>
        <p:txBody>
          <a:bodyPr wrap="square" rtlCol="0">
            <a:spAutoFit/>
          </a:bodyPr>
          <a:lstStyle/>
          <a:p>
            <a:r>
              <a:rPr lang="en-US" dirty="0"/>
              <a:t>%</a:t>
            </a:r>
            <a:r>
              <a:rPr lang="en-US" dirty="0" err="1"/>
              <a:t>sql</a:t>
            </a:r>
            <a:r>
              <a:rPr lang="en-US" dirty="0"/>
              <a:t> SELECT </a:t>
            </a:r>
            <a:r>
              <a:rPr lang="en-US" dirty="0" err="1"/>
              <a:t>number_of_success_outcomes</a:t>
            </a:r>
            <a:r>
              <a:rPr lang="en-US" dirty="0"/>
              <a:t>, </a:t>
            </a:r>
            <a:r>
              <a:rPr lang="en-US" dirty="0" err="1"/>
              <a:t>number_of_failure_outcomes</a:t>
            </a:r>
            <a:r>
              <a:rPr lang="en-US" dirty="0"/>
              <a:t> FROM (SELECT COUNT(*) AS </a:t>
            </a:r>
            <a:r>
              <a:rPr lang="en-US" dirty="0" err="1"/>
              <a:t>number_of_success_outcomes</a:t>
            </a:r>
            <a:r>
              <a:rPr lang="en-US" dirty="0"/>
              <a:t> FROM SPACEXTBL WHERE MISSION_OUTCOME LIKE 'Success%') </a:t>
            </a:r>
            <a:r>
              <a:rPr lang="en-US" dirty="0" err="1"/>
              <a:t>success_table</a:t>
            </a:r>
            <a:r>
              <a:rPr lang="en-US" dirty="0"/>
              <a:t>, (SELECT COUNT(*) </a:t>
            </a:r>
            <a:r>
              <a:rPr lang="en-US" dirty="0" err="1"/>
              <a:t>number_of_failure_outcomes</a:t>
            </a:r>
            <a:r>
              <a:rPr lang="en-US" dirty="0"/>
              <a:t> FROM SPACEXTBL WHERE MISSION_OUTCOME LIKE 'Failure%') </a:t>
            </a:r>
            <a:r>
              <a:rPr lang="en-US" dirty="0" err="1"/>
              <a:t>failure_table</a:t>
            </a:r>
            <a:endParaRPr lang="en-US" dirty="0"/>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CAF10E-134C-3C31-FE40-5CA82881F270}"/>
              </a:ext>
            </a:extLst>
          </p:cNvPr>
          <p:cNvSpPr>
            <a:spLocks noGrp="1"/>
          </p:cNvSpPr>
          <p:nvPr>
            <p:ph type="title"/>
          </p:nvPr>
        </p:nvSpPr>
        <p:spPr>
          <a:xfrm>
            <a:off x="1141413" y="618518"/>
            <a:ext cx="9905998" cy="1478570"/>
          </a:xfrm>
        </p:spPr>
        <p:txBody>
          <a:bodyPr vert="horz" lIns="91440" tIns="45720" rIns="91440" bIns="45720" rtlCol="0">
            <a:normAutofit/>
          </a:bodyPr>
          <a:lstStyle/>
          <a:p>
            <a:pPr>
              <a:spcAft>
                <a:spcPts val="600"/>
              </a:spcAft>
            </a:pPr>
            <a:r>
              <a:rPr lang="en-US"/>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457200">
              <a:spcAft>
                <a:spcPts val="600"/>
              </a:spcAft>
            </a:pPr>
            <a:fld id="{5075537C-CA84-1446-933C-8E9D027F9201}" type="slidenum">
              <a:rPr lang="en-US" smtClean="0"/>
              <a:pPr defTabSz="457200">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41413" y="2666999"/>
            <a:ext cx="9905998" cy="312420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1"/>
              </a:buClr>
              <a:buSzPct val="100000"/>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sp>
        <p:nvSpPr>
          <p:cNvPr id="5" name="TextBox 4">
            <a:extLst>
              <a:ext uri="{FF2B5EF4-FFF2-40B4-BE49-F238E27FC236}">
                <a16:creationId xmlns:a16="http://schemas.microsoft.com/office/drawing/2014/main" id="{27F2B17D-D922-16B6-1BFB-CDD0ED617EB1}"/>
              </a:ext>
            </a:extLst>
          </p:cNvPr>
          <p:cNvSpPr txBox="1"/>
          <p:nvPr/>
        </p:nvSpPr>
        <p:spPr>
          <a:xfrm>
            <a:off x="2063578" y="2574924"/>
            <a:ext cx="914400" cy="914400"/>
          </a:xfrm>
          <a:prstGeom prst="rect">
            <a:avLst/>
          </a:prstGeom>
          <a:noFill/>
        </p:spPr>
        <p:txBody>
          <a:bodyPr wrap="square" rtlCol="0">
            <a:spAutoFit/>
          </a:bodyPr>
          <a:lstStyle/>
          <a:p>
            <a:endParaRPr lang="en-US" dirty="0"/>
          </a:p>
        </p:txBody>
      </p:sp>
      <p:graphicFrame>
        <p:nvGraphicFramePr>
          <p:cNvPr id="21" name="Rectangle 4">
            <a:extLst>
              <a:ext uri="{FF2B5EF4-FFF2-40B4-BE49-F238E27FC236}">
                <a16:creationId xmlns:a16="http://schemas.microsoft.com/office/drawing/2014/main" id="{A6A551F5-0920-0DD6-1FAB-671E6E2BC7AC}"/>
              </a:ext>
            </a:extLst>
          </p:cNvPr>
          <p:cNvGraphicFramePr>
            <a:graphicFrameLocks noGrp="1"/>
          </p:cNvGraphicFramePr>
          <p:nvPr>
            <p:ph idx="1"/>
            <p:extLst>
              <p:ext uri="{D42A27DB-BD31-4B8C-83A1-F6EECF244321}">
                <p14:modId xmlns:p14="http://schemas.microsoft.com/office/powerpoint/2010/main" val="3176325382"/>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Boosters Carried Maximum Payload</a:t>
            </a:r>
          </a:p>
        </p:txBody>
      </p:sp>
      <p:pic>
        <p:nvPicPr>
          <p:cNvPr id="6" name="Picture 5">
            <a:extLst>
              <a:ext uri="{FF2B5EF4-FFF2-40B4-BE49-F238E27FC236}">
                <a16:creationId xmlns:a16="http://schemas.microsoft.com/office/drawing/2014/main" id="{19C590D3-EF4E-E6B3-08E3-264E9753D300}"/>
              </a:ext>
            </a:extLst>
          </p:cNvPr>
          <p:cNvPicPr>
            <a:picLocks noChangeAspect="1"/>
          </p:cNvPicPr>
          <p:nvPr/>
        </p:nvPicPr>
        <p:blipFill>
          <a:blip r:embed="rId2"/>
          <a:stretch>
            <a:fillRect/>
          </a:stretch>
        </p:blipFill>
        <p:spPr>
          <a:xfrm>
            <a:off x="1407719" y="1226887"/>
            <a:ext cx="1606633" cy="4838949"/>
          </a:xfrm>
          <a:prstGeom prst="rect">
            <a:avLst/>
          </a:prstGeom>
        </p:spPr>
      </p:pic>
      <p:sp>
        <p:nvSpPr>
          <p:cNvPr id="12" name="TextBox 11">
            <a:extLst>
              <a:ext uri="{FF2B5EF4-FFF2-40B4-BE49-F238E27FC236}">
                <a16:creationId xmlns:a16="http://schemas.microsoft.com/office/drawing/2014/main" id="{57675516-DF6A-DEDA-3F13-3D30C9955F81}"/>
              </a:ext>
            </a:extLst>
          </p:cNvPr>
          <p:cNvSpPr txBox="1"/>
          <p:nvPr/>
        </p:nvSpPr>
        <p:spPr>
          <a:xfrm>
            <a:off x="3311611" y="1418556"/>
            <a:ext cx="7147148" cy="923330"/>
          </a:xfrm>
          <a:prstGeom prst="rect">
            <a:avLst/>
          </a:prstGeom>
          <a:noFill/>
        </p:spPr>
        <p:txBody>
          <a:bodyPr wrap="square" rtlCol="0">
            <a:spAutoFit/>
          </a:bodyPr>
          <a:lstStyle/>
          <a:p>
            <a:r>
              <a:rPr lang="en-US"/>
              <a:t>%sql SELECT DISTINCT BOOSTER_VERSION FROM SPACEXTBL WHERE PAYLOAD_MASS__KG_ =(SELECT MAX(PAYLOAD_MASS__KG_) FROM SPACEXTBL);</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2015 Launch Records</a:t>
            </a:r>
          </a:p>
        </p:txBody>
      </p:sp>
      <p:pic>
        <p:nvPicPr>
          <p:cNvPr id="6" name="Picture 5">
            <a:extLst>
              <a:ext uri="{FF2B5EF4-FFF2-40B4-BE49-F238E27FC236}">
                <a16:creationId xmlns:a16="http://schemas.microsoft.com/office/drawing/2014/main" id="{581ECB11-5BEA-87CC-77C3-0C1DADD0BB13}"/>
              </a:ext>
            </a:extLst>
          </p:cNvPr>
          <p:cNvPicPr>
            <a:picLocks noChangeAspect="1"/>
          </p:cNvPicPr>
          <p:nvPr/>
        </p:nvPicPr>
        <p:blipFill>
          <a:blip r:embed="rId2"/>
          <a:stretch>
            <a:fillRect/>
          </a:stretch>
        </p:blipFill>
        <p:spPr>
          <a:xfrm>
            <a:off x="1019679" y="1176688"/>
            <a:ext cx="4438878" cy="1390721"/>
          </a:xfrm>
          <a:prstGeom prst="rect">
            <a:avLst/>
          </a:prstGeom>
        </p:spPr>
      </p:pic>
      <p:pic>
        <p:nvPicPr>
          <p:cNvPr id="8" name="Picture 7">
            <a:extLst>
              <a:ext uri="{FF2B5EF4-FFF2-40B4-BE49-F238E27FC236}">
                <a16:creationId xmlns:a16="http://schemas.microsoft.com/office/drawing/2014/main" id="{763E7A02-6F74-F67E-1CD4-76E0F63DF6C7}"/>
              </a:ext>
            </a:extLst>
          </p:cNvPr>
          <p:cNvPicPr>
            <a:picLocks noChangeAspect="1"/>
          </p:cNvPicPr>
          <p:nvPr/>
        </p:nvPicPr>
        <p:blipFill>
          <a:blip r:embed="rId3"/>
          <a:stretch>
            <a:fillRect/>
          </a:stretch>
        </p:blipFill>
        <p:spPr>
          <a:xfrm>
            <a:off x="127686" y="2968823"/>
            <a:ext cx="11936627" cy="3948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Rank Landing Outcomes Between 2010-06-04 and 2017-03-20</a:t>
            </a:r>
          </a:p>
        </p:txBody>
      </p:sp>
      <p:pic>
        <p:nvPicPr>
          <p:cNvPr id="6" name="Picture 5">
            <a:extLst>
              <a:ext uri="{FF2B5EF4-FFF2-40B4-BE49-F238E27FC236}">
                <a16:creationId xmlns:a16="http://schemas.microsoft.com/office/drawing/2014/main" id="{579DDB82-349D-C8C0-BC37-CDB2DA8A9118}"/>
              </a:ext>
            </a:extLst>
          </p:cNvPr>
          <p:cNvPicPr>
            <a:picLocks noChangeAspect="1"/>
          </p:cNvPicPr>
          <p:nvPr/>
        </p:nvPicPr>
        <p:blipFill>
          <a:blip r:embed="rId2"/>
          <a:stretch>
            <a:fillRect/>
          </a:stretch>
        </p:blipFill>
        <p:spPr>
          <a:xfrm>
            <a:off x="912283" y="1299144"/>
            <a:ext cx="4248368" cy="1244664"/>
          </a:xfrm>
          <a:prstGeom prst="rect">
            <a:avLst/>
          </a:prstGeom>
        </p:spPr>
      </p:pic>
      <p:pic>
        <p:nvPicPr>
          <p:cNvPr id="8" name="Picture 7">
            <a:extLst>
              <a:ext uri="{FF2B5EF4-FFF2-40B4-BE49-F238E27FC236}">
                <a16:creationId xmlns:a16="http://schemas.microsoft.com/office/drawing/2014/main" id="{C8C5F6E7-ED98-2DC7-C149-EA6B33B7D8D2}"/>
              </a:ext>
            </a:extLst>
          </p:cNvPr>
          <p:cNvPicPr>
            <a:picLocks noChangeAspect="1"/>
          </p:cNvPicPr>
          <p:nvPr/>
        </p:nvPicPr>
        <p:blipFill>
          <a:blip r:embed="rId3"/>
          <a:stretch>
            <a:fillRect/>
          </a:stretch>
        </p:blipFill>
        <p:spPr>
          <a:xfrm>
            <a:off x="340222" y="3096468"/>
            <a:ext cx="11511555" cy="4088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1733203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All Launch Sites</a:t>
            </a:r>
          </a:p>
        </p:txBody>
      </p:sp>
      <p:pic>
        <p:nvPicPr>
          <p:cNvPr id="4" name="Picture 3">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1082545" y="1196596"/>
            <a:ext cx="7654413" cy="39112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06657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Successful/Failed Launches at Site</a:t>
            </a:r>
          </a:p>
        </p:txBody>
      </p:sp>
      <p:pic>
        <p:nvPicPr>
          <p:cNvPr id="2" name="Picture 1">
            <a:extLst>
              <a:ext uri="{FF2B5EF4-FFF2-40B4-BE49-F238E27FC236}">
                <a16:creationId xmlns:a16="http://schemas.microsoft.com/office/drawing/2014/main" id="{6390BDFE-E14D-3846-B29D-612F3468BD79}"/>
              </a:ext>
            </a:extLst>
          </p:cNvPr>
          <p:cNvPicPr>
            <a:picLocks noChangeAspect="1"/>
          </p:cNvPicPr>
          <p:nvPr/>
        </p:nvPicPr>
        <p:blipFill>
          <a:blip r:embed="rId3"/>
          <a:stretch>
            <a:fillRect/>
          </a:stretch>
        </p:blipFill>
        <p:spPr>
          <a:xfrm>
            <a:off x="1176257" y="1147227"/>
            <a:ext cx="8495071" cy="3545349"/>
          </a:xfrm>
          <a:prstGeom prst="rect">
            <a:avLst/>
          </a:prstGeom>
        </p:spPr>
      </p:pic>
      <p:sp>
        <p:nvSpPr>
          <p:cNvPr id="6" name="TextBox 5">
            <a:extLst>
              <a:ext uri="{FF2B5EF4-FFF2-40B4-BE49-F238E27FC236}">
                <a16:creationId xmlns:a16="http://schemas.microsoft.com/office/drawing/2014/main" id="{1B58E8D5-3943-E22A-8F16-BC8CDA7CA1D1}"/>
              </a:ext>
            </a:extLst>
          </p:cNvPr>
          <p:cNvSpPr txBox="1"/>
          <p:nvPr/>
        </p:nvSpPr>
        <p:spPr>
          <a:xfrm>
            <a:off x="1176257" y="5061328"/>
            <a:ext cx="8788232" cy="1200329"/>
          </a:xfrm>
          <a:prstGeom prst="rect">
            <a:avLst/>
          </a:prstGeom>
          <a:noFill/>
        </p:spPr>
        <p:txBody>
          <a:bodyPr wrap="square" rtlCol="0">
            <a:spAutoFit/>
          </a:bodyPr>
          <a:lstStyle/>
          <a:p>
            <a:r>
              <a:rPr lang="en-US" dirty="0"/>
              <a:t>The map shows each launch site with markers indicating successful and failed launches.</a:t>
            </a:r>
          </a:p>
          <a:p>
            <a:r>
              <a:rPr lang="en-US" dirty="0"/>
              <a:t>Zooming into a site reveals color-coded tags: </a:t>
            </a:r>
            <a:r>
              <a:rPr lang="en-US" b="1" dirty="0">
                <a:solidFill>
                  <a:schemeClr val="accent5"/>
                </a:solidFill>
              </a:rPr>
              <a:t>green</a:t>
            </a:r>
            <a:r>
              <a:rPr lang="en-US" dirty="0"/>
              <a:t> for success and </a:t>
            </a:r>
            <a:r>
              <a:rPr lang="en-US" b="1" dirty="0">
                <a:solidFill>
                  <a:srgbClr val="C00000"/>
                </a:solidFill>
              </a:rPr>
              <a:t>red</a:t>
            </a:r>
            <a:r>
              <a:rPr lang="en-US" dirty="0"/>
              <a:t> for failure.</a:t>
            </a:r>
          </a:p>
          <a:p>
            <a:r>
              <a:rPr lang="en-US" dirty="0"/>
              <a:t> </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Launch Site Proximity to Cities</a:t>
            </a:r>
          </a:p>
        </p:txBody>
      </p:sp>
      <p:pic>
        <p:nvPicPr>
          <p:cNvPr id="2" name="Picture 1">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1869230" y="1284614"/>
            <a:ext cx="7477420" cy="4092227"/>
          </a:xfrm>
          <a:prstGeom prst="rect">
            <a:avLst/>
          </a:prstGeom>
        </p:spPr>
      </p:pic>
      <p:sp>
        <p:nvSpPr>
          <p:cNvPr id="6" name="TextBox 5">
            <a:extLst>
              <a:ext uri="{FF2B5EF4-FFF2-40B4-BE49-F238E27FC236}">
                <a16:creationId xmlns:a16="http://schemas.microsoft.com/office/drawing/2014/main" id="{9385F1AF-696A-424F-3881-CB9692FA9326}"/>
              </a:ext>
            </a:extLst>
          </p:cNvPr>
          <p:cNvSpPr txBox="1"/>
          <p:nvPr/>
        </p:nvSpPr>
        <p:spPr>
          <a:xfrm>
            <a:off x="1334530" y="5654452"/>
            <a:ext cx="9401020" cy="646331"/>
          </a:xfrm>
          <a:prstGeom prst="rect">
            <a:avLst/>
          </a:prstGeom>
          <a:noFill/>
        </p:spPr>
        <p:txBody>
          <a:bodyPr wrap="square" rtlCol="0">
            <a:spAutoFit/>
          </a:bodyPr>
          <a:lstStyle/>
          <a:p>
            <a:r>
              <a:rPr lang="en-US" dirty="0"/>
              <a:t>The picture above shows the distance between the VAFB SLC-4E launch site and the nearest coastline</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Total Launch Successes:  All Sites</a:t>
            </a:r>
          </a:p>
        </p:txBody>
      </p:sp>
      <p:pic>
        <p:nvPicPr>
          <p:cNvPr id="4" name="Picture 3">
            <a:extLst>
              <a:ext uri="{FF2B5EF4-FFF2-40B4-BE49-F238E27FC236}">
                <a16:creationId xmlns:a16="http://schemas.microsoft.com/office/drawing/2014/main" id="{1555BD2B-72D3-6AA0-5C6E-D6630ADA6BA4}"/>
              </a:ext>
            </a:extLst>
          </p:cNvPr>
          <p:cNvPicPr>
            <a:picLocks noChangeAspect="1"/>
          </p:cNvPicPr>
          <p:nvPr/>
        </p:nvPicPr>
        <p:blipFill>
          <a:blip r:embed="rId2"/>
          <a:stretch>
            <a:fillRect/>
          </a:stretch>
        </p:blipFill>
        <p:spPr>
          <a:xfrm>
            <a:off x="770011" y="1207904"/>
            <a:ext cx="10285814" cy="46753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Site with Highest Launch Success</a:t>
            </a:r>
          </a:p>
        </p:txBody>
      </p:sp>
      <p:pic>
        <p:nvPicPr>
          <p:cNvPr id="2" name="Picture 1">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976835" y="1248394"/>
            <a:ext cx="8775290" cy="3619807"/>
          </a:xfrm>
          <a:prstGeom prst="rect">
            <a:avLst/>
          </a:prstGeom>
        </p:spPr>
      </p:pic>
      <p:sp>
        <p:nvSpPr>
          <p:cNvPr id="4" name="TextBox 3">
            <a:extLst>
              <a:ext uri="{FF2B5EF4-FFF2-40B4-BE49-F238E27FC236}">
                <a16:creationId xmlns:a16="http://schemas.microsoft.com/office/drawing/2014/main" id="{0F7B1B28-3BFB-9B51-90A1-5282D7283DA8}"/>
              </a:ext>
            </a:extLst>
          </p:cNvPr>
          <p:cNvSpPr txBox="1"/>
          <p:nvPr/>
        </p:nvSpPr>
        <p:spPr>
          <a:xfrm>
            <a:off x="1314759" y="5372718"/>
            <a:ext cx="8862266" cy="646331"/>
          </a:xfrm>
          <a:prstGeom prst="rect">
            <a:avLst/>
          </a:prstGeom>
          <a:noFill/>
        </p:spPr>
        <p:txBody>
          <a:bodyPr wrap="square" rtlCol="0">
            <a:spAutoFit/>
          </a:bodyPr>
          <a:lstStyle/>
          <a:p>
            <a:r>
              <a:rPr lang="en-US" dirty="0"/>
              <a:t>0 = failed launches, 1 = successful launches. CCAFS LC-40 is the most successful site with 73.1% launch success rate</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41413" y="609600"/>
            <a:ext cx="9905998" cy="106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cap="all">
                <a:ln w="3175" cmpd="sng">
                  <a:noFill/>
                </a:ln>
                <a:solidFill>
                  <a:srgbClr val="BFBFB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Introduction</a:t>
            </a:r>
            <a:endParaRPr lang="en-US" sz="3200" cap="all" dirty="0">
              <a:ln w="3175" cmpd="sng">
                <a:noFill/>
              </a:ln>
              <a:solidFill>
                <a:srgbClr val="BFBFB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smtClean="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4</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21" name="Content Placeholder 2">
            <a:extLst>
              <a:ext uri="{FF2B5EF4-FFF2-40B4-BE49-F238E27FC236}">
                <a16:creationId xmlns:a16="http://schemas.microsoft.com/office/drawing/2014/main" id="{EF0CB4DA-BFBB-619C-DC46-875DAB4107E3}"/>
              </a:ext>
            </a:extLst>
          </p:cNvPr>
          <p:cNvGraphicFramePr/>
          <p:nvPr>
            <p:extLst>
              <p:ext uri="{D42A27DB-BD31-4B8C-83A1-F6EECF244321}">
                <p14:modId xmlns:p14="http://schemas.microsoft.com/office/powerpoint/2010/main" val="763093589"/>
              </p:ext>
            </p:extLst>
          </p:nvPr>
        </p:nvGraphicFramePr>
        <p:xfrm>
          <a:off x="1141413" y="2231778"/>
          <a:ext cx="10429454" cy="3457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Payload vs Launch Success</a:t>
            </a:r>
          </a:p>
        </p:txBody>
      </p:sp>
      <p:pic>
        <p:nvPicPr>
          <p:cNvPr id="4" name="Picture 3">
            <a:extLst>
              <a:ext uri="{FF2B5EF4-FFF2-40B4-BE49-F238E27FC236}">
                <a16:creationId xmlns:a16="http://schemas.microsoft.com/office/drawing/2014/main" id="{49D48E1B-F14F-B95E-439C-103B29A262E1}"/>
              </a:ext>
            </a:extLst>
          </p:cNvPr>
          <p:cNvPicPr>
            <a:picLocks noChangeAspect="1"/>
          </p:cNvPicPr>
          <p:nvPr/>
        </p:nvPicPr>
        <p:blipFill>
          <a:blip r:embed="rId2"/>
          <a:stretch>
            <a:fillRect/>
          </a:stretch>
        </p:blipFill>
        <p:spPr>
          <a:xfrm>
            <a:off x="449786" y="1680518"/>
            <a:ext cx="10756739" cy="37045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Classification Accuracy</a:t>
            </a:r>
            <a:endParaRPr lang="en-US" dirty="0">
              <a:solidFill>
                <a:schemeClr val="tx2"/>
              </a:solidFill>
            </a:endParaRPr>
          </a:p>
        </p:txBody>
      </p:sp>
      <p:pic>
        <p:nvPicPr>
          <p:cNvPr id="3" name="Picture 2" descr="A graph of a model&#10;&#10;AI-generated content may be incorrect.">
            <a:extLst>
              <a:ext uri="{FF2B5EF4-FFF2-40B4-BE49-F238E27FC236}">
                <a16:creationId xmlns:a16="http://schemas.microsoft.com/office/drawing/2014/main" id="{64C22E23-90D7-9F54-C278-3972A3D46112}"/>
              </a:ext>
            </a:extLst>
          </p:cNvPr>
          <p:cNvPicPr>
            <a:picLocks noChangeAspect="1"/>
          </p:cNvPicPr>
          <p:nvPr/>
        </p:nvPicPr>
        <p:blipFill>
          <a:blip r:embed="rId2"/>
          <a:stretch>
            <a:fillRect/>
          </a:stretch>
        </p:blipFill>
        <p:spPr>
          <a:xfrm>
            <a:off x="1862021" y="1001195"/>
            <a:ext cx="7791644" cy="4968584"/>
          </a:xfrm>
          <a:prstGeom prst="rect">
            <a:avLst/>
          </a:prstGeom>
        </p:spPr>
      </p:pic>
      <p:sp>
        <p:nvSpPr>
          <p:cNvPr id="6" name="TextBox 5">
            <a:extLst>
              <a:ext uri="{FF2B5EF4-FFF2-40B4-BE49-F238E27FC236}">
                <a16:creationId xmlns:a16="http://schemas.microsoft.com/office/drawing/2014/main" id="{880DFA87-E156-7402-D0D6-0C6693E332ED}"/>
              </a:ext>
            </a:extLst>
          </p:cNvPr>
          <p:cNvSpPr txBox="1"/>
          <p:nvPr/>
        </p:nvSpPr>
        <p:spPr>
          <a:xfrm>
            <a:off x="1791325" y="6118121"/>
            <a:ext cx="8649324" cy="369332"/>
          </a:xfrm>
          <a:prstGeom prst="rect">
            <a:avLst/>
          </a:prstGeom>
          <a:noFill/>
        </p:spPr>
        <p:txBody>
          <a:bodyPr wrap="square" rtlCol="0">
            <a:spAutoFit/>
          </a:bodyPr>
          <a:lstStyle/>
          <a:p>
            <a:r>
              <a:rPr lang="en-US" dirty="0">
                <a:solidFill>
                  <a:schemeClr val="accent5"/>
                </a:solidFill>
              </a:rPr>
              <a:t>Green</a:t>
            </a:r>
            <a:r>
              <a:rPr lang="en-US" dirty="0"/>
              <a:t> bar = Decision Tree =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Confusion Matrix – Best Performing Model – Decision Tree</a:t>
            </a:r>
            <a:endParaRPr lang="en-US" dirty="0">
              <a:solidFill>
                <a:schemeClr val="tx2"/>
              </a:solidFill>
            </a:endParaRPr>
          </a:p>
        </p:txBody>
      </p:sp>
      <p:pic>
        <p:nvPicPr>
          <p:cNvPr id="2" name="Picture 1">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1701482" y="1227236"/>
            <a:ext cx="5726143" cy="4403528"/>
          </a:xfrm>
          <a:prstGeom prst="rect">
            <a:avLst/>
          </a:prstGeom>
        </p:spPr>
      </p:pic>
      <p:sp>
        <p:nvSpPr>
          <p:cNvPr id="3" name="TextBox 2">
            <a:extLst>
              <a:ext uri="{FF2B5EF4-FFF2-40B4-BE49-F238E27FC236}">
                <a16:creationId xmlns:a16="http://schemas.microsoft.com/office/drawing/2014/main" id="{3196AA55-4599-9717-93AE-68298AF54CD2}"/>
              </a:ext>
            </a:extLst>
          </p:cNvPr>
          <p:cNvSpPr txBox="1"/>
          <p:nvPr/>
        </p:nvSpPr>
        <p:spPr>
          <a:xfrm>
            <a:off x="1701482" y="5996066"/>
            <a:ext cx="8506820" cy="646331"/>
          </a:xfrm>
          <a:prstGeom prst="rect">
            <a:avLst/>
          </a:prstGeom>
          <a:noFill/>
        </p:spPr>
        <p:txBody>
          <a:bodyPr wrap="square" rtlCol="0">
            <a:spAutoFit/>
          </a:bodyPr>
          <a:lstStyle/>
          <a:p>
            <a:r>
              <a:rPr lang="en-US" dirty="0"/>
              <a:t>Confusion Matrices for all models were the same, indicating all model were very close to one another in terms of performance</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11" name="Content Placeholder 3">
            <a:extLst>
              <a:ext uri="{FF2B5EF4-FFF2-40B4-BE49-F238E27FC236}">
                <a16:creationId xmlns:a16="http://schemas.microsoft.com/office/drawing/2014/main" id="{E2926B09-0D8F-6CB9-CF68-03851B07E0BE}"/>
              </a:ext>
            </a:extLst>
          </p:cNvPr>
          <p:cNvGraphicFramePr>
            <a:graphicFrameLocks noGrp="1"/>
          </p:cNvGraphicFramePr>
          <p:nvPr>
            <p:ph sz="half" idx="4294967295"/>
            <p:extLst>
              <p:ext uri="{D42A27DB-BD31-4B8C-83A1-F6EECF244321}">
                <p14:modId xmlns:p14="http://schemas.microsoft.com/office/powerpoint/2010/main" val="3131827491"/>
              </p:ext>
            </p:extLst>
          </p:nvPr>
        </p:nvGraphicFramePr>
        <p:xfrm>
          <a:off x="944380" y="1087699"/>
          <a:ext cx="10477609"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Conclusions</a:t>
            </a:r>
            <a:endParaRPr lang="en-US" dirty="0">
              <a:solidFill>
                <a:schemeClr val="tx2"/>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1141413" y="609600"/>
            <a:ext cx="9905998" cy="106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cap="all" dirty="0">
                <a:ln w="3175" cmpd="sng">
                  <a:noFill/>
                </a:ln>
                <a:solidFill>
                  <a:schemeClr val="bg2"/>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Methodology</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6</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1410" y="2405655"/>
            <a:ext cx="9906000" cy="3124200"/>
          </a:xfrm>
          <a:prstGeom prst="rect">
            <a:avLst/>
          </a:prstGeom>
        </p:spPr>
        <p:txBody>
          <a:bodyPr vert="horz" lIns="91440" tIns="45720" rIns="91440" bIns="45720" rtlCol="0" anchor="ctr">
            <a:normAutofit fontScale="25000" lnSpcReduction="20000"/>
          </a:bodyPr>
          <a:lstStyle/>
          <a:p>
            <a:pPr marL="0" indent="0">
              <a:buClr>
                <a:schemeClr val="tx1"/>
              </a:buClr>
              <a:buNone/>
            </a:pPr>
            <a:r>
              <a:rPr lang="en-US" sz="14400" dirty="0">
                <a:solidFill>
                  <a:schemeClr val="bg2"/>
                </a:solidFill>
              </a:rPr>
              <a:t>Executive Summary</a:t>
            </a:r>
          </a:p>
          <a:p>
            <a:pPr>
              <a:buClr>
                <a:schemeClr val="tx1"/>
              </a:buClr>
            </a:pPr>
            <a:r>
              <a:rPr lang="en-US" sz="9600" dirty="0">
                <a:solidFill>
                  <a:schemeClr val="bg2"/>
                </a:solidFill>
              </a:rPr>
              <a:t>Data collection methodology:</a:t>
            </a:r>
          </a:p>
          <a:p>
            <a:pPr lvl="1">
              <a:buClr>
                <a:schemeClr val="tx1"/>
              </a:buClr>
            </a:pPr>
            <a:r>
              <a:rPr lang="en-US" sz="8000" dirty="0">
                <a:solidFill>
                  <a:schemeClr val="bg2"/>
                </a:solidFill>
              </a:rPr>
              <a:t>Sourced from spacedata.com API and Wikipedia</a:t>
            </a:r>
          </a:p>
          <a:p>
            <a:pPr>
              <a:buClr>
                <a:schemeClr val="tx1"/>
              </a:buClr>
            </a:pPr>
            <a:r>
              <a:rPr lang="en-US" sz="9600" dirty="0">
                <a:solidFill>
                  <a:schemeClr val="bg2"/>
                </a:solidFill>
              </a:rPr>
              <a:t>Perform data wrangling</a:t>
            </a:r>
          </a:p>
          <a:p>
            <a:pPr lvl="1">
              <a:buClr>
                <a:schemeClr val="tx1"/>
              </a:buClr>
            </a:pPr>
            <a:r>
              <a:rPr lang="en-US" sz="8000" dirty="0">
                <a:solidFill>
                  <a:schemeClr val="bg2"/>
                </a:solidFill>
              </a:rPr>
              <a:t>Processed using local </a:t>
            </a:r>
            <a:r>
              <a:rPr lang="en-US" sz="8000" dirty="0" err="1">
                <a:solidFill>
                  <a:schemeClr val="bg2"/>
                </a:solidFill>
              </a:rPr>
              <a:t>Jupyter</a:t>
            </a:r>
            <a:r>
              <a:rPr lang="en-US" sz="8000" dirty="0">
                <a:solidFill>
                  <a:schemeClr val="bg2"/>
                </a:solidFill>
              </a:rPr>
              <a:t> notebooks in Python</a:t>
            </a:r>
          </a:p>
          <a:p>
            <a:pPr>
              <a:buClr>
                <a:schemeClr val="tx1"/>
              </a:buClr>
            </a:pPr>
            <a:r>
              <a:rPr lang="en-US" sz="9600" dirty="0">
                <a:solidFill>
                  <a:schemeClr val="bg2"/>
                </a:solidFill>
              </a:rPr>
              <a:t>Perform exploratory data analysis (EDA) using visualization and SQL</a:t>
            </a:r>
          </a:p>
          <a:p>
            <a:pPr>
              <a:buClr>
                <a:schemeClr val="tx1"/>
              </a:buClr>
            </a:pPr>
            <a:r>
              <a:rPr lang="en-US" sz="9600" dirty="0">
                <a:solidFill>
                  <a:schemeClr val="bg2"/>
                </a:solidFill>
              </a:rPr>
              <a:t>Perform interactive visual analytics using Folium and </a:t>
            </a:r>
            <a:r>
              <a:rPr lang="en-US" sz="9600" dirty="0" err="1">
                <a:solidFill>
                  <a:schemeClr val="bg2"/>
                </a:solidFill>
              </a:rPr>
              <a:t>Plotly</a:t>
            </a:r>
            <a:r>
              <a:rPr lang="en-US" sz="9600" dirty="0">
                <a:solidFill>
                  <a:schemeClr val="bg2"/>
                </a:solidFill>
              </a:rPr>
              <a:t> Dash</a:t>
            </a:r>
          </a:p>
          <a:p>
            <a:pPr>
              <a:buClr>
                <a:schemeClr val="tx1"/>
              </a:buClr>
            </a:pPr>
            <a:r>
              <a:rPr lang="en-US" sz="9600" dirty="0">
                <a:solidFill>
                  <a:schemeClr val="bg2"/>
                </a:solidFill>
              </a:rPr>
              <a:t>Perform predictive analysis using classification models</a:t>
            </a:r>
          </a:p>
          <a:p>
            <a:pPr lvl="1">
              <a:buClr>
                <a:schemeClr val="tx1"/>
              </a:buClr>
            </a:pPr>
            <a:r>
              <a:rPr lang="en-US" sz="8000" dirty="0">
                <a:solidFill>
                  <a:schemeClr val="bg2"/>
                </a:solidFill>
              </a:rPr>
              <a:t>Supervised machine learning models from Scikit-Learn package</a:t>
            </a:r>
          </a:p>
          <a:p>
            <a:pPr marL="0" indent="0">
              <a:buClr>
                <a:schemeClr val="tx1"/>
              </a:buClr>
            </a:pPr>
            <a:endParaRPr lang="en-US" dirty="0">
              <a:gradFill flip="none" rotWithShape="1">
                <a:gsLst>
                  <a:gs pos="0">
                    <a:schemeClr val="tx1"/>
                  </a:gs>
                  <a:gs pos="100000">
                    <a:schemeClr val="tx1">
                      <a:lumMod val="75000"/>
                    </a:schemeClr>
                  </a:gs>
                </a:gsLst>
                <a:lin ang="5580000" scaled="0"/>
                <a:tileRect/>
              </a:gradFill>
            </a:endParaRPr>
          </a:p>
        </p:txBody>
      </p:sp>
    </p:spTree>
    <p:extLst>
      <p:ext uri="{BB962C8B-B14F-4D97-AF65-F5344CB8AC3E}">
        <p14:creationId xmlns:p14="http://schemas.microsoft.com/office/powerpoint/2010/main" val="328866583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6356316" cy="4225925"/>
          </a:xfrm>
          <a:prstGeom prst="rect">
            <a:avLst/>
          </a:prstGeom>
        </p:spPr>
        <p:txBody>
          <a:bodyPr vert="horz" lIns="91440" tIns="45720" rIns="91440" bIns="45720" rtlCol="0" anchor="t">
            <a:normAutofit/>
          </a:bodyPr>
          <a:lstStyle/>
          <a:p>
            <a:pPr lvl="1"/>
            <a:r>
              <a:rPr lang="en-US" dirty="0"/>
              <a:t>The API used is </a:t>
            </a:r>
            <a:r>
              <a:rPr lang="en-MY" u="sng" dirty="0">
                <a:hlinkClick r:id="rId2"/>
              </a:rPr>
              <a:t>https://api.spacexdata.com/v4/rockets/</a:t>
            </a:r>
            <a:r>
              <a:rPr lang="en-MY" u="sng" dirty="0"/>
              <a:t>.</a:t>
            </a:r>
          </a:p>
          <a:p>
            <a:pPr lvl="1"/>
            <a:r>
              <a:rPr lang="en-MY" dirty="0"/>
              <a:t>Called by “requests” Python package </a:t>
            </a:r>
            <a:r>
              <a:rPr lang="en-MY" sz="1200" dirty="0" err="1"/>
              <a:t>requests.get</a:t>
            </a:r>
            <a:r>
              <a:rPr lang="en-MY" sz="1200" dirty="0"/>
              <a:t>("https://api.spacexdata.com/v4/payloads/"+load).</a:t>
            </a:r>
            <a:r>
              <a:rPr lang="en-MY" sz="1200" dirty="0" err="1"/>
              <a:t>json</a:t>
            </a:r>
            <a:r>
              <a:rPr lang="en-MY" sz="1200" dirty="0"/>
              <a:t>()</a:t>
            </a:r>
          </a:p>
          <a:p>
            <a:pPr lvl="1"/>
            <a:r>
              <a:rPr lang="en-MY" dirty="0"/>
              <a:t>Code found here: </a:t>
            </a:r>
            <a:r>
              <a:rPr lang="en-MY" sz="1200" dirty="0">
                <a:hlinkClick r:id="rId3"/>
              </a:rPr>
              <a:t>https://github.com/scissory/applied-data-science-capstone/blob/0ac0955b3c9c774e4e400727af61ffc92e43f10b/Data%20Collection%20API.ipynb</a:t>
            </a:r>
            <a:endParaRPr lang="en-MY" sz="1200" dirty="0"/>
          </a:p>
          <a:p>
            <a:pPr lvl="1"/>
            <a:endParaRPr lang="en-MY" dirty="0"/>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Data Collection – SpaceX API</a:t>
            </a:r>
          </a:p>
        </p:txBody>
      </p:sp>
      <p:pic>
        <p:nvPicPr>
          <p:cNvPr id="7" name="Picture 6" descr="A diagram of a process&#10;&#10;AI-generated content may be incorrect.">
            <a:extLst>
              <a:ext uri="{FF2B5EF4-FFF2-40B4-BE49-F238E27FC236}">
                <a16:creationId xmlns:a16="http://schemas.microsoft.com/office/drawing/2014/main" id="{ED78F0E0-FE4A-A8D1-E3E6-DEC70D642C1F}"/>
              </a:ext>
            </a:extLst>
          </p:cNvPr>
          <p:cNvPicPr>
            <a:picLocks noChangeAspect="1"/>
          </p:cNvPicPr>
          <p:nvPr/>
        </p:nvPicPr>
        <p:blipFill>
          <a:blip r:embed="rId4"/>
          <a:stretch>
            <a:fillRect/>
          </a:stretch>
        </p:blipFill>
        <p:spPr>
          <a:xfrm>
            <a:off x="7454451" y="1240317"/>
            <a:ext cx="2445782" cy="47242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tx2"/>
                </a:solidFill>
                <a:latin typeface="Abadi"/>
              </a:rPr>
              <a:t>Wikipedia page: </a:t>
            </a:r>
            <a:r>
              <a:rPr lang="en-US" sz="1200" dirty="0">
                <a:hlinkClick r:id="rId3"/>
              </a:rPr>
              <a:t>https://en.wikipedia.org/wiki/List_of_Falcon_9_and_Falcon_Heavy_launches</a:t>
            </a:r>
            <a:endParaRPr lang="en-US" sz="1200" dirty="0">
              <a:solidFill>
                <a:schemeClr val="tx2"/>
              </a:solidFill>
              <a:latin typeface="Abadi"/>
            </a:endParaRPr>
          </a:p>
          <a:p>
            <a:pPr>
              <a:lnSpc>
                <a:spcPct val="100000"/>
              </a:lnSpc>
              <a:spcBef>
                <a:spcPts val="1400"/>
              </a:spcBef>
            </a:pPr>
            <a:r>
              <a:rPr lang="en-US" sz="2200" dirty="0">
                <a:solidFill>
                  <a:schemeClr val="tx2"/>
                </a:solidFill>
                <a:latin typeface="Abadi" panose="020B0604020104020204" pitchFamily="34" charset="0"/>
              </a:rPr>
              <a:t>Using </a:t>
            </a:r>
            <a:r>
              <a:rPr lang="en-US" sz="2200" dirty="0" err="1">
                <a:solidFill>
                  <a:schemeClr val="tx2"/>
                </a:solidFill>
                <a:latin typeface="Abadi" panose="020B0604020104020204" pitchFamily="34" charset="0"/>
              </a:rPr>
              <a:t>BeautifulSoup</a:t>
            </a:r>
            <a:r>
              <a:rPr lang="en-US" sz="2200" dirty="0">
                <a:solidFill>
                  <a:schemeClr val="tx2"/>
                </a:solidFill>
                <a:latin typeface="Abadi" panose="020B0604020104020204" pitchFamily="34" charset="0"/>
              </a:rPr>
              <a:t> package for web scrapping</a:t>
            </a:r>
          </a:p>
          <a:p>
            <a:pPr>
              <a:lnSpc>
                <a:spcPct val="100000"/>
              </a:lnSpc>
              <a:spcBef>
                <a:spcPts val="1400"/>
              </a:spcBef>
            </a:pPr>
            <a:r>
              <a:rPr lang="en-US" sz="2200" dirty="0">
                <a:solidFill>
                  <a:schemeClr val="tx2"/>
                </a:solidFill>
                <a:latin typeface="Abadi" panose="020B0604020104020204" pitchFamily="34" charset="0"/>
              </a:rPr>
              <a:t>Code found here: </a:t>
            </a:r>
            <a:r>
              <a:rPr lang="en-US" sz="1200" dirty="0">
                <a:solidFill>
                  <a:schemeClr val="tx2"/>
                </a:solidFill>
                <a:latin typeface="Abadi" panose="020B0604020104020204" pitchFamily="34" charset="0"/>
                <a:hlinkClick r:id="rId4"/>
              </a:rPr>
              <a:t>https://github.com/scissory/applied-data-science-capstone/blob/0ac0955b3c9c774e4e400727af61ffc92e43f10b/Data%20Collection%20Web%20Scraping.ipynb</a:t>
            </a:r>
            <a:endParaRPr lang="en-US" sz="1200" dirty="0">
              <a:solidFill>
                <a:schemeClr val="tx2"/>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badi"/>
              </a:rPr>
              <a:t>Data Collection - Scraping</a:t>
            </a:r>
            <a:endParaRPr lang="en-US" dirty="0">
              <a:solidFill>
                <a:schemeClr val="tx2"/>
              </a:solidFill>
            </a:endParaRPr>
          </a:p>
        </p:txBody>
      </p:sp>
      <p:pic>
        <p:nvPicPr>
          <p:cNvPr id="9" name="Picture 8" descr="A diagram of a process&#10;&#10;AI-generated content may be incorrect.">
            <a:extLst>
              <a:ext uri="{FF2B5EF4-FFF2-40B4-BE49-F238E27FC236}">
                <a16:creationId xmlns:a16="http://schemas.microsoft.com/office/drawing/2014/main" id="{A1A906D3-EC7F-5CED-74A0-9F2DDF345DDF}"/>
              </a:ext>
            </a:extLst>
          </p:cNvPr>
          <p:cNvPicPr>
            <a:picLocks noChangeAspect="1"/>
          </p:cNvPicPr>
          <p:nvPr/>
        </p:nvPicPr>
        <p:blipFill>
          <a:blip r:embed="rId5"/>
          <a:stretch>
            <a:fillRect/>
          </a:stretch>
        </p:blipFill>
        <p:spPr>
          <a:xfrm>
            <a:off x="4613630" y="1392499"/>
            <a:ext cx="6581591" cy="4833356"/>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49CB"/>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1143001" y="609600"/>
            <a:ext cx="9905998" cy="106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cap="all" dirty="0">
                <a:ln w="3175" cmpd="sng">
                  <a:noFill/>
                </a:ln>
                <a:solidFill>
                  <a:schemeClr val="bg2"/>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9</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431" y="2123301"/>
            <a:ext cx="6815987" cy="3975994"/>
          </a:xfrm>
          <a:prstGeom prst="rect">
            <a:avLst/>
          </a:prstGeom>
        </p:spPr>
        <p:txBody>
          <a:bodyPr vert="horz" lIns="91440" tIns="45720" rIns="91440" bIns="45720" rtlCol="0" anchor="ctr">
            <a:normAutofit fontScale="70000" lnSpcReduction="20000"/>
          </a:bodyPr>
          <a:lstStyle/>
          <a:p>
            <a:r>
              <a:rPr lang="en-US" b="1" dirty="0">
                <a:solidFill>
                  <a:schemeClr val="bg2"/>
                </a:solidFill>
              </a:rPr>
              <a:t>Exploratory Data Analysis (EDA):</a:t>
            </a:r>
            <a:r>
              <a:rPr lang="en-US" dirty="0">
                <a:solidFill>
                  <a:schemeClr val="bg2"/>
                </a:solidFill>
              </a:rPr>
              <a:t> Loaded and examined the SpaceX Falcon 9 dataset, assessed missing values, and analyzed launches by site and orbit types to understand data distribution.</a:t>
            </a:r>
          </a:p>
          <a:p>
            <a:r>
              <a:rPr lang="en-US" b="1" dirty="0">
                <a:solidFill>
                  <a:schemeClr val="bg2"/>
                </a:solidFill>
              </a:rPr>
              <a:t>Mission Outcomes &amp; Label Creation:</a:t>
            </a:r>
            <a:r>
              <a:rPr lang="en-US" dirty="0">
                <a:solidFill>
                  <a:schemeClr val="bg2"/>
                </a:solidFill>
              </a:rPr>
              <a:t> Categorized landing outcomes (e.g., True/False Ocean, RTLS, ASDS) and simplified them into a binary classification label (1 = successful landing, 0 = unsuccessful).</a:t>
            </a:r>
          </a:p>
          <a:p>
            <a:r>
              <a:rPr lang="en-US" b="1" dirty="0">
                <a:solidFill>
                  <a:schemeClr val="bg2"/>
                </a:solidFill>
              </a:rPr>
              <a:t>Prepared Dataset for Modeling:</a:t>
            </a:r>
            <a:r>
              <a:rPr lang="en-US" dirty="0">
                <a:solidFill>
                  <a:schemeClr val="bg2"/>
                </a:solidFill>
              </a:rPr>
              <a:t> Created a new Class column representing landing success, calculated success rates, and exported the cleaned dataset for use in supervised machine learning tasks.</a:t>
            </a:r>
          </a:p>
          <a:p>
            <a:r>
              <a:rPr lang="en-US" dirty="0">
                <a:solidFill>
                  <a:schemeClr val="bg2"/>
                </a:solidFill>
              </a:rPr>
              <a:t>Code found here: </a:t>
            </a:r>
            <a:r>
              <a:rPr lang="en-US" sz="1700" dirty="0">
                <a:solidFill>
                  <a:schemeClr val="bg2"/>
                </a:solidFill>
                <a:hlinkClick r:id="rId2"/>
              </a:rPr>
              <a:t>https://github.com/scissory/applied-data-science-capstone/blob/e47e4f4d0e8be119f3e5cb0e736579ee4e0d95ee/Data%20Wrangling.ipynb</a:t>
            </a:r>
            <a:endParaRPr lang="en-US" sz="1700" dirty="0">
              <a:solidFill>
                <a:schemeClr val="bg2"/>
              </a:solidFill>
            </a:endParaRPr>
          </a:p>
          <a:p>
            <a:pPr>
              <a:buClr>
                <a:schemeClr val="tx1"/>
              </a:buClr>
            </a:pPr>
            <a:endParaRPr lang="en-US" dirty="0">
              <a:gradFill flip="none" rotWithShape="1">
                <a:gsLst>
                  <a:gs pos="0">
                    <a:schemeClr val="tx1"/>
                  </a:gs>
                  <a:gs pos="100000">
                    <a:schemeClr val="tx1">
                      <a:lumMod val="75000"/>
                    </a:schemeClr>
                  </a:gs>
                </a:gsLst>
                <a:lin ang="5580000" scaled="0"/>
                <a:tileRect/>
              </a:gradFill>
            </a:endParaRPr>
          </a:p>
          <a:p>
            <a:pPr>
              <a:buClr>
                <a:schemeClr val="tx1"/>
              </a:buClr>
            </a:pPr>
            <a:endParaRPr lang="en-US" dirty="0">
              <a:gradFill flip="none" rotWithShape="1">
                <a:gsLst>
                  <a:gs pos="0">
                    <a:schemeClr val="tx1"/>
                  </a:gs>
                  <a:gs pos="100000">
                    <a:schemeClr val="tx1">
                      <a:lumMod val="75000"/>
                    </a:schemeClr>
                  </a:gs>
                </a:gsLst>
                <a:lin ang="5580000" scaled="0"/>
                <a:tileRect/>
              </a:gradFill>
            </a:endParaRPr>
          </a:p>
          <a:p>
            <a:pPr>
              <a:buClr>
                <a:schemeClr val="tx1"/>
              </a:buClr>
            </a:pPr>
            <a:endParaRPr lang="en-US" dirty="0">
              <a:gradFill flip="none" rotWithShape="1">
                <a:gsLst>
                  <a:gs pos="0">
                    <a:schemeClr val="tx1"/>
                  </a:gs>
                  <a:gs pos="100000">
                    <a:schemeClr val="tx1">
                      <a:lumMod val="75000"/>
                    </a:schemeClr>
                  </a:gs>
                </a:gsLst>
                <a:lin ang="5580000" scaled="0"/>
                <a:tileRect/>
              </a:gradFill>
            </a:endParaRPr>
          </a:p>
        </p:txBody>
      </p:sp>
      <p:pic>
        <p:nvPicPr>
          <p:cNvPr id="3" name="Picture 2" descr="A diagram of a process flow&#10;&#10;AI-generated content may be incorrect.">
            <a:extLst>
              <a:ext uri="{FF2B5EF4-FFF2-40B4-BE49-F238E27FC236}">
                <a16:creationId xmlns:a16="http://schemas.microsoft.com/office/drawing/2014/main" id="{E068B104-3CAA-12CE-89F6-3FCB66DA9B50}"/>
              </a:ext>
            </a:extLst>
          </p:cNvPr>
          <p:cNvPicPr>
            <a:picLocks noChangeAspect="1"/>
          </p:cNvPicPr>
          <p:nvPr/>
        </p:nvPicPr>
        <p:blipFill>
          <a:blip r:embed="rId3"/>
          <a:stretch>
            <a:fillRect/>
          </a:stretch>
        </p:blipFill>
        <p:spPr>
          <a:xfrm>
            <a:off x="7828499" y="1463040"/>
            <a:ext cx="3157765" cy="4984716"/>
          </a:xfrm>
          <a:prstGeom prst="rect">
            <a:avLst/>
          </a:prstGeom>
        </p:spPr>
      </p:pic>
    </p:spTree>
    <p:extLst>
      <p:ext uri="{BB962C8B-B14F-4D97-AF65-F5344CB8AC3E}">
        <p14:creationId xmlns:p14="http://schemas.microsoft.com/office/powerpoint/2010/main" val="2987552906"/>
      </p:ext>
    </p:extLst>
  </p:cSld>
  <p:clrMapOvr>
    <a:overrideClrMapping bg1="lt1" tx1="dk1" bg2="lt2" tx2="dk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ustom 3">
      <a:dk1>
        <a:sysClr val="windowText" lastClr="000000"/>
      </a:dk1>
      <a:lt1>
        <a:sysClr val="window" lastClr="FFFFFF"/>
      </a:lt1>
      <a:dk2>
        <a:srgbClr val="2683C6"/>
      </a:dk2>
      <a:lt2>
        <a:srgbClr val="DFE3E5"/>
      </a:lt2>
      <a:accent1>
        <a:srgbClr val="2683C6"/>
      </a:accent1>
      <a:accent2>
        <a:srgbClr val="2683C6"/>
      </a:accent2>
      <a:accent3>
        <a:srgbClr val="2683C6"/>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1639</TotalTime>
  <Words>1867</Words>
  <Application>Microsoft Office PowerPoint</Application>
  <PresentationFormat>Widescreen</PresentationFormat>
  <Paragraphs>166</Paragraphs>
  <Slides>44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Abadi</vt:lpstr>
      <vt:lpstr>Arial</vt:lpstr>
      <vt:lpstr>Calibri</vt:lpstr>
      <vt:lpstr>IBM Plex Mono SemiBold</vt:lpstr>
      <vt:lpstr>Tw Cen MT</vt:lpstr>
      <vt:lpstr>Custom Design</vt:lpstr>
      <vt:lpstr>Circuit</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David Lloyd</cp:lastModifiedBy>
  <cp:revision>210</cp:revision>
  <dcterms:created xsi:type="dcterms:W3CDTF">2021-04-29T18:58:34Z</dcterms:created>
  <dcterms:modified xsi:type="dcterms:W3CDTF">2025-09-05T21:25:46Z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